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8646" r:id="rId1"/>
  </p:sldMasterIdLst>
  <p:notesMasterIdLst>
    <p:notesMasterId r:id="rId9"/>
  </p:notesMasterIdLst>
  <p:sldIdLst>
    <p:sldId id="670" r:id="rId2"/>
    <p:sldId id="691" r:id="rId3"/>
    <p:sldId id="687" r:id="rId4"/>
    <p:sldId id="690" r:id="rId5"/>
    <p:sldId id="681" r:id="rId6"/>
    <p:sldId id="686" r:id="rId7"/>
    <p:sldId id="692" r:id="rId8"/>
  </p:sldIdLst>
  <p:sldSz cx="9144000" cy="5143500" type="screen16x9"/>
  <p:notesSz cx="6761163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2">
          <p15:clr>
            <a:srgbClr val="A4A3A4"/>
          </p15:clr>
        </p15:guide>
        <p15:guide id="2" pos="213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E6A5"/>
    <a:srgbClr val="CF5E31"/>
    <a:srgbClr val="3366CC"/>
    <a:srgbClr val="CCECFF"/>
    <a:srgbClr val="C18029"/>
    <a:srgbClr val="F1A86B"/>
    <a:srgbClr val="99FF66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32" autoAdjust="0"/>
    <p:restoredTop sz="87728" autoAdjust="0"/>
  </p:normalViewPr>
  <p:slideViewPr>
    <p:cSldViewPr>
      <p:cViewPr>
        <p:scale>
          <a:sx n="100" d="100"/>
          <a:sy n="100" d="100"/>
        </p:scale>
        <p:origin x="-1944" y="-10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3132"/>
        <p:guide pos="213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393197-9AD2-477D-A9A1-F15F5DB79507}" type="doc">
      <dgm:prSet loTypeId="urn:microsoft.com/office/officeart/2005/8/layout/chevron2" loCatId="list" qsTypeId="urn:microsoft.com/office/officeart/2005/8/quickstyle/3d4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08962B71-C0D6-4471-AB3A-F58DD64CDD6B}">
      <dgm:prSet phldrT="[Текст]"/>
      <dgm:spPr/>
      <dgm:t>
        <a:bodyPr/>
        <a:lstStyle/>
        <a:p>
          <a:r>
            <a:rPr lang="ru-RU" dirty="0" smtClean="0">
              <a:latin typeface="Arial Narrow" panose="020B0606020202030204" pitchFamily="34" charset="0"/>
            </a:rPr>
            <a:t>Обеспечение  населения региона экологически чистой, качественной и свежей овощной продукцией местного производства, уменьшив зависимость от импортных поставок </a:t>
          </a:r>
          <a:endParaRPr lang="ru-RU" dirty="0">
            <a:latin typeface="Arial Narrow" panose="020B0606020202030204" pitchFamily="34" charset="0"/>
          </a:endParaRPr>
        </a:p>
      </dgm:t>
    </dgm:pt>
    <dgm:pt modelId="{629D0A70-B30C-4541-950A-997F5E5FAF70}" type="parTrans" cxnId="{0A25D370-AAA9-4F9B-A036-68D8751615CF}">
      <dgm:prSet/>
      <dgm:spPr/>
      <dgm:t>
        <a:bodyPr/>
        <a:lstStyle/>
        <a:p>
          <a:endParaRPr lang="ru-RU"/>
        </a:p>
      </dgm:t>
    </dgm:pt>
    <dgm:pt modelId="{59202ED6-DE3D-4525-A319-F8B4C0A5FFD5}" type="sibTrans" cxnId="{0A25D370-AAA9-4F9B-A036-68D8751615CF}">
      <dgm:prSet/>
      <dgm:spPr/>
      <dgm:t>
        <a:bodyPr/>
        <a:lstStyle/>
        <a:p>
          <a:endParaRPr lang="ru-RU"/>
        </a:p>
      </dgm:t>
    </dgm:pt>
    <dgm:pt modelId="{93A0A44D-E612-454D-BB8E-5D7AD3D6DAD0}">
      <dgm:prSet phldrT="[Текст]"/>
      <dgm:spPr/>
      <dgm:t>
        <a:bodyPr/>
        <a:lstStyle/>
        <a:p>
          <a:endParaRPr lang="ru-RU" dirty="0"/>
        </a:p>
      </dgm:t>
    </dgm:pt>
    <dgm:pt modelId="{930999B4-4977-42E0-A695-9D585EAD4895}" type="parTrans" cxnId="{C9EAF925-1371-40D4-88E5-F534129BE323}">
      <dgm:prSet/>
      <dgm:spPr/>
      <dgm:t>
        <a:bodyPr/>
        <a:lstStyle/>
        <a:p>
          <a:endParaRPr lang="ru-RU"/>
        </a:p>
      </dgm:t>
    </dgm:pt>
    <dgm:pt modelId="{AF902513-05E5-420E-9581-63984EB9101A}" type="sibTrans" cxnId="{C9EAF925-1371-40D4-88E5-F534129BE323}">
      <dgm:prSet/>
      <dgm:spPr/>
      <dgm:t>
        <a:bodyPr/>
        <a:lstStyle/>
        <a:p>
          <a:endParaRPr lang="ru-RU"/>
        </a:p>
      </dgm:t>
    </dgm:pt>
    <dgm:pt modelId="{305B1BDC-A7EF-40A2-BBE8-68FE8C2878F9}">
      <dgm:prSet phldrT="[Текст]"/>
      <dgm:spPr/>
      <dgm:t>
        <a:bodyPr/>
        <a:lstStyle/>
        <a:p>
          <a:r>
            <a:rPr lang="ru-RU" dirty="0" smtClean="0">
              <a:latin typeface="Arial Narrow" panose="020B0606020202030204" pitchFamily="34" charset="0"/>
            </a:rPr>
            <a:t>Создание дополнительно свыше 300 рабочих мест, что приведет к снижению социальной напряженности и дополнительной занятости населения </a:t>
          </a:r>
          <a:endParaRPr lang="ru-RU" dirty="0">
            <a:latin typeface="Arial Narrow" panose="020B0606020202030204" pitchFamily="34" charset="0"/>
          </a:endParaRPr>
        </a:p>
      </dgm:t>
    </dgm:pt>
    <dgm:pt modelId="{67B2EE8C-13A2-4A32-A155-D8DA61D37FD4}" type="parTrans" cxnId="{46B53C76-D7B5-45D4-A67C-1BE369A2D3FC}">
      <dgm:prSet/>
      <dgm:spPr/>
      <dgm:t>
        <a:bodyPr/>
        <a:lstStyle/>
        <a:p>
          <a:endParaRPr lang="ru-RU"/>
        </a:p>
      </dgm:t>
    </dgm:pt>
    <dgm:pt modelId="{722A8AF0-B8ED-4D81-8C4E-A92FEF25F357}" type="sibTrans" cxnId="{46B53C76-D7B5-45D4-A67C-1BE369A2D3FC}">
      <dgm:prSet/>
      <dgm:spPr/>
      <dgm:t>
        <a:bodyPr/>
        <a:lstStyle/>
        <a:p>
          <a:endParaRPr lang="ru-RU"/>
        </a:p>
      </dgm:t>
    </dgm:pt>
    <dgm:pt modelId="{E03F5969-0ED0-449B-8E0D-8A057639D140}">
      <dgm:prSet phldrT="[Текст]"/>
      <dgm:spPr/>
      <dgm:t>
        <a:bodyPr/>
        <a:lstStyle/>
        <a:p>
          <a:endParaRPr lang="ru-RU" dirty="0"/>
        </a:p>
      </dgm:t>
    </dgm:pt>
    <dgm:pt modelId="{213C6724-DAC0-4193-8FAF-2BC2F6E0CA0B}" type="parTrans" cxnId="{8BAC1604-8169-4AB5-B3FE-FBC4C8358788}">
      <dgm:prSet/>
      <dgm:spPr/>
      <dgm:t>
        <a:bodyPr/>
        <a:lstStyle/>
        <a:p>
          <a:endParaRPr lang="ru-RU"/>
        </a:p>
      </dgm:t>
    </dgm:pt>
    <dgm:pt modelId="{C0D6349E-A647-480E-B96A-3AAAF80D8917}" type="sibTrans" cxnId="{8BAC1604-8169-4AB5-B3FE-FBC4C8358788}">
      <dgm:prSet/>
      <dgm:spPr/>
      <dgm:t>
        <a:bodyPr/>
        <a:lstStyle/>
        <a:p>
          <a:endParaRPr lang="ru-RU"/>
        </a:p>
      </dgm:t>
    </dgm:pt>
    <dgm:pt modelId="{031C9A57-21FE-4925-B70B-93F501870703}">
      <dgm:prSet phldrT="[Текст]"/>
      <dgm:spPr/>
      <dgm:t>
        <a:bodyPr/>
        <a:lstStyle/>
        <a:p>
          <a:r>
            <a:rPr lang="ru-RU" dirty="0" smtClean="0">
              <a:latin typeface="Arial Narrow" panose="020B0606020202030204" pitchFamily="34" charset="0"/>
            </a:rPr>
            <a:t>Увеличение  поступлений денежных средств в бюджет Воронежской области  в виде налогов и страховых сборов </a:t>
          </a:r>
          <a:endParaRPr lang="ru-RU" dirty="0">
            <a:latin typeface="Arial Narrow" panose="020B0606020202030204" pitchFamily="34" charset="0"/>
          </a:endParaRPr>
        </a:p>
      </dgm:t>
    </dgm:pt>
    <dgm:pt modelId="{C932820D-B585-43D9-BC17-F7256B6211C6}" type="parTrans" cxnId="{FB95D139-951D-43E7-8A3B-ED6E4E297715}">
      <dgm:prSet/>
      <dgm:spPr/>
      <dgm:t>
        <a:bodyPr/>
        <a:lstStyle/>
        <a:p>
          <a:endParaRPr lang="ru-RU"/>
        </a:p>
      </dgm:t>
    </dgm:pt>
    <dgm:pt modelId="{D9A2CE1F-3E76-4C34-8D5D-4E5D9A61882C}" type="sibTrans" cxnId="{FB95D139-951D-43E7-8A3B-ED6E4E297715}">
      <dgm:prSet/>
      <dgm:spPr/>
      <dgm:t>
        <a:bodyPr/>
        <a:lstStyle/>
        <a:p>
          <a:endParaRPr lang="ru-RU"/>
        </a:p>
      </dgm:t>
    </dgm:pt>
    <dgm:pt modelId="{0CEEE70A-A0F7-4A20-8C9B-23BC1D243663}">
      <dgm:prSet phldrT="[Текст]"/>
      <dgm:spPr/>
      <dgm:t>
        <a:bodyPr/>
        <a:lstStyle/>
        <a:p>
          <a:endParaRPr lang="ru-RU" dirty="0"/>
        </a:p>
      </dgm:t>
    </dgm:pt>
    <dgm:pt modelId="{C7E730D2-57B1-45F4-9A0A-BF508438BE36}" type="sibTrans" cxnId="{9BC1AAFE-3A44-4679-9848-DB368B9D9331}">
      <dgm:prSet/>
      <dgm:spPr/>
      <dgm:t>
        <a:bodyPr/>
        <a:lstStyle/>
        <a:p>
          <a:endParaRPr lang="ru-RU"/>
        </a:p>
      </dgm:t>
    </dgm:pt>
    <dgm:pt modelId="{BDBEF520-2EBD-435A-8127-5F1379BEBA20}" type="parTrans" cxnId="{9BC1AAFE-3A44-4679-9848-DB368B9D9331}">
      <dgm:prSet/>
      <dgm:spPr/>
      <dgm:t>
        <a:bodyPr/>
        <a:lstStyle/>
        <a:p>
          <a:endParaRPr lang="ru-RU"/>
        </a:p>
      </dgm:t>
    </dgm:pt>
    <dgm:pt modelId="{B29C8E0D-E3D4-4393-A30A-BEF3D687553B}" type="pres">
      <dgm:prSet presAssocID="{91393197-9AD2-477D-A9A1-F15F5DB7950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5281FC-4486-4979-B84B-C4C239A14969}" type="pres">
      <dgm:prSet presAssocID="{0CEEE70A-A0F7-4A20-8C9B-23BC1D243663}" presName="composite" presStyleCnt="0"/>
      <dgm:spPr/>
    </dgm:pt>
    <dgm:pt modelId="{B9CDEFA4-0F87-49FA-A302-CC66D9279D93}" type="pres">
      <dgm:prSet presAssocID="{0CEEE70A-A0F7-4A20-8C9B-23BC1D243663}" presName="parentText" presStyleLbl="alignNode1" presStyleIdx="0" presStyleCnt="3" custLinFactNeighborX="0" custLinFactNeighborY="1068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784659-046F-442F-A9AB-5729EDAF6017}" type="pres">
      <dgm:prSet presAssocID="{0CEEE70A-A0F7-4A20-8C9B-23BC1D24366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BA1994-74E1-4330-9D50-29364030D39D}" type="pres">
      <dgm:prSet presAssocID="{C7E730D2-57B1-45F4-9A0A-BF508438BE36}" presName="sp" presStyleCnt="0"/>
      <dgm:spPr/>
    </dgm:pt>
    <dgm:pt modelId="{A2A62F95-FEC0-4E68-A67D-6AB38FFBDC21}" type="pres">
      <dgm:prSet presAssocID="{93A0A44D-E612-454D-BB8E-5D7AD3D6DAD0}" presName="composite" presStyleCnt="0"/>
      <dgm:spPr/>
    </dgm:pt>
    <dgm:pt modelId="{F0E488DE-6BE3-4CF0-983B-3B31D48ECBFC}" type="pres">
      <dgm:prSet presAssocID="{93A0A44D-E612-454D-BB8E-5D7AD3D6DAD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6B9A73-637D-4514-8D57-DBD5627CDDC2}" type="pres">
      <dgm:prSet presAssocID="{93A0A44D-E612-454D-BB8E-5D7AD3D6DAD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29CB51-40D1-4667-8BB7-1D13A0EFBC2D}" type="pres">
      <dgm:prSet presAssocID="{AF902513-05E5-420E-9581-63984EB9101A}" presName="sp" presStyleCnt="0"/>
      <dgm:spPr/>
    </dgm:pt>
    <dgm:pt modelId="{DED85F0D-010B-4F5D-BDD6-F34C441AE809}" type="pres">
      <dgm:prSet presAssocID="{E03F5969-0ED0-449B-8E0D-8A057639D140}" presName="composite" presStyleCnt="0"/>
      <dgm:spPr/>
    </dgm:pt>
    <dgm:pt modelId="{1BD1D8A3-E7A5-4F84-AC7D-3A286A1DA785}" type="pres">
      <dgm:prSet presAssocID="{E03F5969-0ED0-449B-8E0D-8A057639D140}" presName="parentText" presStyleLbl="alignNode1" presStyleIdx="2" presStyleCnt="3" custLinFactNeighborX="0" custLinFactNeighborY="-88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E48FBC-128E-49F5-9F67-DCC286F67057}" type="pres">
      <dgm:prSet presAssocID="{E03F5969-0ED0-449B-8E0D-8A057639D14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C06234-B4BC-4237-9977-761A893DD857}" type="presOf" srcId="{031C9A57-21FE-4925-B70B-93F501870703}" destId="{5CE48FBC-128E-49F5-9F67-DCC286F67057}" srcOrd="0" destOrd="0" presId="urn:microsoft.com/office/officeart/2005/8/layout/chevron2"/>
    <dgm:cxn modelId="{9BC1AAFE-3A44-4679-9848-DB368B9D9331}" srcId="{91393197-9AD2-477D-A9A1-F15F5DB79507}" destId="{0CEEE70A-A0F7-4A20-8C9B-23BC1D243663}" srcOrd="0" destOrd="0" parTransId="{BDBEF520-2EBD-435A-8127-5F1379BEBA20}" sibTransId="{C7E730D2-57B1-45F4-9A0A-BF508438BE36}"/>
    <dgm:cxn modelId="{B7CC2AB2-9B54-494C-BD44-BDA7224AF589}" type="presOf" srcId="{0CEEE70A-A0F7-4A20-8C9B-23BC1D243663}" destId="{B9CDEFA4-0F87-49FA-A302-CC66D9279D93}" srcOrd="0" destOrd="0" presId="urn:microsoft.com/office/officeart/2005/8/layout/chevron2"/>
    <dgm:cxn modelId="{8BAC1604-8169-4AB5-B3FE-FBC4C8358788}" srcId="{91393197-9AD2-477D-A9A1-F15F5DB79507}" destId="{E03F5969-0ED0-449B-8E0D-8A057639D140}" srcOrd="2" destOrd="0" parTransId="{213C6724-DAC0-4193-8FAF-2BC2F6E0CA0B}" sibTransId="{C0D6349E-A647-480E-B96A-3AAAF80D8917}"/>
    <dgm:cxn modelId="{DE9FB638-CE8F-423F-8B8D-FC60CD7D0B4E}" type="presOf" srcId="{08962B71-C0D6-4471-AB3A-F58DD64CDD6B}" destId="{F8784659-046F-442F-A9AB-5729EDAF6017}" srcOrd="0" destOrd="0" presId="urn:microsoft.com/office/officeart/2005/8/layout/chevron2"/>
    <dgm:cxn modelId="{F6CB8AF3-2030-4BFA-93E6-A637E14AD7BA}" type="presOf" srcId="{305B1BDC-A7EF-40A2-BBE8-68FE8C2878F9}" destId="{D66B9A73-637D-4514-8D57-DBD5627CDDC2}" srcOrd="0" destOrd="0" presId="urn:microsoft.com/office/officeart/2005/8/layout/chevron2"/>
    <dgm:cxn modelId="{4318A057-6D7F-4AB3-BFBC-67E10CC432DA}" type="presOf" srcId="{E03F5969-0ED0-449B-8E0D-8A057639D140}" destId="{1BD1D8A3-E7A5-4F84-AC7D-3A286A1DA785}" srcOrd="0" destOrd="0" presId="urn:microsoft.com/office/officeart/2005/8/layout/chevron2"/>
    <dgm:cxn modelId="{0A25D370-AAA9-4F9B-A036-68D8751615CF}" srcId="{0CEEE70A-A0F7-4A20-8C9B-23BC1D243663}" destId="{08962B71-C0D6-4471-AB3A-F58DD64CDD6B}" srcOrd="0" destOrd="0" parTransId="{629D0A70-B30C-4541-950A-997F5E5FAF70}" sibTransId="{59202ED6-DE3D-4525-A319-F8B4C0A5FFD5}"/>
    <dgm:cxn modelId="{8D12CF1B-C9ED-47C2-AADE-3F6FD6A7DB8E}" type="presOf" srcId="{93A0A44D-E612-454D-BB8E-5D7AD3D6DAD0}" destId="{F0E488DE-6BE3-4CF0-983B-3B31D48ECBFC}" srcOrd="0" destOrd="0" presId="urn:microsoft.com/office/officeart/2005/8/layout/chevron2"/>
    <dgm:cxn modelId="{71976E73-C79E-4C18-B8AD-CB6EB237AED3}" type="presOf" srcId="{91393197-9AD2-477D-A9A1-F15F5DB79507}" destId="{B29C8E0D-E3D4-4393-A30A-BEF3D687553B}" srcOrd="0" destOrd="0" presId="urn:microsoft.com/office/officeart/2005/8/layout/chevron2"/>
    <dgm:cxn modelId="{C9EAF925-1371-40D4-88E5-F534129BE323}" srcId="{91393197-9AD2-477D-A9A1-F15F5DB79507}" destId="{93A0A44D-E612-454D-BB8E-5D7AD3D6DAD0}" srcOrd="1" destOrd="0" parTransId="{930999B4-4977-42E0-A695-9D585EAD4895}" sibTransId="{AF902513-05E5-420E-9581-63984EB9101A}"/>
    <dgm:cxn modelId="{46B53C76-D7B5-45D4-A67C-1BE369A2D3FC}" srcId="{93A0A44D-E612-454D-BB8E-5D7AD3D6DAD0}" destId="{305B1BDC-A7EF-40A2-BBE8-68FE8C2878F9}" srcOrd="0" destOrd="0" parTransId="{67B2EE8C-13A2-4A32-A155-D8DA61D37FD4}" sibTransId="{722A8AF0-B8ED-4D81-8C4E-A92FEF25F357}"/>
    <dgm:cxn modelId="{FB95D139-951D-43E7-8A3B-ED6E4E297715}" srcId="{E03F5969-0ED0-449B-8E0D-8A057639D140}" destId="{031C9A57-21FE-4925-B70B-93F501870703}" srcOrd="0" destOrd="0" parTransId="{C932820D-B585-43D9-BC17-F7256B6211C6}" sibTransId="{D9A2CE1F-3E76-4C34-8D5D-4E5D9A61882C}"/>
    <dgm:cxn modelId="{A3D24949-3EA3-457E-A341-5267CA512ADD}" type="presParOf" srcId="{B29C8E0D-E3D4-4393-A30A-BEF3D687553B}" destId="{385281FC-4486-4979-B84B-C4C239A14969}" srcOrd="0" destOrd="0" presId="urn:microsoft.com/office/officeart/2005/8/layout/chevron2"/>
    <dgm:cxn modelId="{4308EA2A-FDA0-4788-877F-0BF1A09E80C0}" type="presParOf" srcId="{385281FC-4486-4979-B84B-C4C239A14969}" destId="{B9CDEFA4-0F87-49FA-A302-CC66D9279D93}" srcOrd="0" destOrd="0" presId="urn:microsoft.com/office/officeart/2005/8/layout/chevron2"/>
    <dgm:cxn modelId="{DACD3AEE-0650-4472-B94A-75BAE71E9687}" type="presParOf" srcId="{385281FC-4486-4979-B84B-C4C239A14969}" destId="{F8784659-046F-442F-A9AB-5729EDAF6017}" srcOrd="1" destOrd="0" presId="urn:microsoft.com/office/officeart/2005/8/layout/chevron2"/>
    <dgm:cxn modelId="{6115460A-B5C2-4CA6-A6CD-50DE2A29D525}" type="presParOf" srcId="{B29C8E0D-E3D4-4393-A30A-BEF3D687553B}" destId="{BEBA1994-74E1-4330-9D50-29364030D39D}" srcOrd="1" destOrd="0" presId="urn:microsoft.com/office/officeart/2005/8/layout/chevron2"/>
    <dgm:cxn modelId="{146A077C-A25F-47D1-A9E2-0448ED29D4B5}" type="presParOf" srcId="{B29C8E0D-E3D4-4393-A30A-BEF3D687553B}" destId="{A2A62F95-FEC0-4E68-A67D-6AB38FFBDC21}" srcOrd="2" destOrd="0" presId="urn:microsoft.com/office/officeart/2005/8/layout/chevron2"/>
    <dgm:cxn modelId="{60B84AC2-B4EE-4DA9-9979-461CD4DD5C35}" type="presParOf" srcId="{A2A62F95-FEC0-4E68-A67D-6AB38FFBDC21}" destId="{F0E488DE-6BE3-4CF0-983B-3B31D48ECBFC}" srcOrd="0" destOrd="0" presId="urn:microsoft.com/office/officeart/2005/8/layout/chevron2"/>
    <dgm:cxn modelId="{0EDC68D9-BF3F-43BF-AE95-CB72957271AF}" type="presParOf" srcId="{A2A62F95-FEC0-4E68-A67D-6AB38FFBDC21}" destId="{D66B9A73-637D-4514-8D57-DBD5627CDDC2}" srcOrd="1" destOrd="0" presId="urn:microsoft.com/office/officeart/2005/8/layout/chevron2"/>
    <dgm:cxn modelId="{F604229E-2422-4E20-8F53-601041C4427E}" type="presParOf" srcId="{B29C8E0D-E3D4-4393-A30A-BEF3D687553B}" destId="{9629CB51-40D1-4667-8BB7-1D13A0EFBC2D}" srcOrd="3" destOrd="0" presId="urn:microsoft.com/office/officeart/2005/8/layout/chevron2"/>
    <dgm:cxn modelId="{37650E5C-76D5-42D6-A5D2-30B8AFBEDF20}" type="presParOf" srcId="{B29C8E0D-E3D4-4393-A30A-BEF3D687553B}" destId="{DED85F0D-010B-4F5D-BDD6-F34C441AE809}" srcOrd="4" destOrd="0" presId="urn:microsoft.com/office/officeart/2005/8/layout/chevron2"/>
    <dgm:cxn modelId="{74BE4EFB-EEF9-4F9B-BF99-FF6985F7C2D8}" type="presParOf" srcId="{DED85F0D-010B-4F5D-BDD6-F34C441AE809}" destId="{1BD1D8A3-E7A5-4F84-AC7D-3A286A1DA785}" srcOrd="0" destOrd="0" presId="urn:microsoft.com/office/officeart/2005/8/layout/chevron2"/>
    <dgm:cxn modelId="{CEE8953B-02AF-4BC0-89DD-F708B6825F58}" type="presParOf" srcId="{DED85F0D-010B-4F5D-BDD6-F34C441AE809}" destId="{5CE48FBC-128E-49F5-9F67-DCC286F6705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CDEFA4-0F87-49FA-A302-CC66D9279D93}">
      <dsp:nvSpPr>
        <dsp:cNvPr id="0" name=""/>
        <dsp:cNvSpPr/>
      </dsp:nvSpPr>
      <dsp:spPr>
        <a:xfrm rot="5400000">
          <a:off x="-213759" y="367962"/>
          <a:ext cx="1425066" cy="99754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 rot="-5400000">
        <a:off x="1" y="652975"/>
        <a:ext cx="997546" cy="427520"/>
      </dsp:txXfrm>
    </dsp:sp>
    <dsp:sp modelId="{F8784659-046F-442F-A9AB-5729EDAF6017}">
      <dsp:nvSpPr>
        <dsp:cNvPr id="0" name=""/>
        <dsp:cNvSpPr/>
      </dsp:nvSpPr>
      <dsp:spPr>
        <a:xfrm rot="5400000">
          <a:off x="3578926" y="-2579446"/>
          <a:ext cx="926293" cy="60890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Arial Narrow" panose="020B0606020202030204" pitchFamily="34" charset="0"/>
            </a:rPr>
            <a:t>Обеспечение  населения региона экологически чистой, качественной и свежей овощной продукцией местного производства, уменьшив зависимость от импортных поставок </a:t>
          </a:r>
          <a:endParaRPr lang="ru-RU" sz="1800" kern="1200" dirty="0">
            <a:latin typeface="Arial Narrow" panose="020B0606020202030204" pitchFamily="34" charset="0"/>
          </a:endParaRPr>
        </a:p>
      </dsp:txBody>
      <dsp:txXfrm rot="-5400000">
        <a:off x="997546" y="47152"/>
        <a:ext cx="6043835" cy="835857"/>
      </dsp:txXfrm>
    </dsp:sp>
    <dsp:sp modelId="{F0E488DE-6BE3-4CF0-983B-3B31D48ECBFC}">
      <dsp:nvSpPr>
        <dsp:cNvPr id="0" name=""/>
        <dsp:cNvSpPr/>
      </dsp:nvSpPr>
      <dsp:spPr>
        <a:xfrm rot="5400000">
          <a:off x="-213759" y="1444326"/>
          <a:ext cx="1425066" cy="99754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 rot="-5400000">
        <a:off x="1" y="1729339"/>
        <a:ext cx="997546" cy="427520"/>
      </dsp:txXfrm>
    </dsp:sp>
    <dsp:sp modelId="{D66B9A73-637D-4514-8D57-DBD5627CDDC2}">
      <dsp:nvSpPr>
        <dsp:cNvPr id="0" name=""/>
        <dsp:cNvSpPr/>
      </dsp:nvSpPr>
      <dsp:spPr>
        <a:xfrm rot="5400000">
          <a:off x="3578926" y="-1350813"/>
          <a:ext cx="926293" cy="60890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Arial Narrow" panose="020B0606020202030204" pitchFamily="34" charset="0"/>
            </a:rPr>
            <a:t>Создание дополнительно свыше 300 рабочих мест, что приведет к снижению социальной напряженности и дополнительной занятости населения </a:t>
          </a:r>
          <a:endParaRPr lang="ru-RU" sz="1800" kern="1200" dirty="0">
            <a:latin typeface="Arial Narrow" panose="020B0606020202030204" pitchFamily="34" charset="0"/>
          </a:endParaRPr>
        </a:p>
      </dsp:txBody>
      <dsp:txXfrm rot="-5400000">
        <a:off x="997546" y="1275785"/>
        <a:ext cx="6043835" cy="835857"/>
      </dsp:txXfrm>
    </dsp:sp>
    <dsp:sp modelId="{1BD1D8A3-E7A5-4F84-AC7D-3A286A1DA785}">
      <dsp:nvSpPr>
        <dsp:cNvPr id="0" name=""/>
        <dsp:cNvSpPr/>
      </dsp:nvSpPr>
      <dsp:spPr>
        <a:xfrm rot="5400000">
          <a:off x="-213759" y="2660376"/>
          <a:ext cx="1425066" cy="99754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 rot="-5400000">
        <a:off x="1" y="2945389"/>
        <a:ext cx="997546" cy="427520"/>
      </dsp:txXfrm>
    </dsp:sp>
    <dsp:sp modelId="{5CE48FBC-128E-49F5-9F67-DCC286F67057}">
      <dsp:nvSpPr>
        <dsp:cNvPr id="0" name=""/>
        <dsp:cNvSpPr/>
      </dsp:nvSpPr>
      <dsp:spPr>
        <a:xfrm rot="5400000">
          <a:off x="3578926" y="-122180"/>
          <a:ext cx="926293" cy="60890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Arial Narrow" panose="020B0606020202030204" pitchFamily="34" charset="0"/>
            </a:rPr>
            <a:t>Увеличение  поступлений денежных средств в бюджет Воронежской области  в виде налогов и страховых сборов </a:t>
          </a:r>
          <a:endParaRPr lang="ru-RU" sz="1800" kern="1200" dirty="0">
            <a:latin typeface="Arial Narrow" panose="020B0606020202030204" pitchFamily="34" charset="0"/>
          </a:endParaRPr>
        </a:p>
      </dsp:txBody>
      <dsp:txXfrm rot="-5400000">
        <a:off x="997546" y="2504418"/>
        <a:ext cx="6043835" cy="8358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384" cy="496663"/>
          </a:xfrm>
          <a:prstGeom prst="rect">
            <a:avLst/>
          </a:prstGeom>
        </p:spPr>
        <p:txBody>
          <a:bodyPr vert="horz" lIns="95425" tIns="47713" rIns="95425" bIns="47713" rtlCol="0"/>
          <a:lstStyle>
            <a:lvl1pPr algn="l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30268" y="0"/>
            <a:ext cx="2929384" cy="496663"/>
          </a:xfrm>
          <a:prstGeom prst="rect">
            <a:avLst/>
          </a:prstGeom>
        </p:spPr>
        <p:txBody>
          <a:bodyPr vert="horz" lIns="95425" tIns="47713" rIns="95425" bIns="47713" rtlCol="0"/>
          <a:lstStyle>
            <a:lvl1pPr algn="r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fld id="{3B364410-0AE1-475D-B5B9-96A46FCFFF26}" type="datetimeFigureOut">
              <a:rPr lang="ru-RU"/>
              <a:pPr>
                <a:defRPr/>
              </a:pPr>
              <a:t>17.06.2024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25" tIns="47713" rIns="95425" bIns="47713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5664" y="4722925"/>
            <a:ext cx="5409836" cy="4474594"/>
          </a:xfrm>
          <a:prstGeom prst="rect">
            <a:avLst/>
          </a:prstGeom>
        </p:spPr>
        <p:txBody>
          <a:bodyPr vert="horz" lIns="95425" tIns="47713" rIns="95425" bIns="47713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309"/>
            <a:ext cx="2929384" cy="496663"/>
          </a:xfrm>
          <a:prstGeom prst="rect">
            <a:avLst/>
          </a:prstGeom>
        </p:spPr>
        <p:txBody>
          <a:bodyPr vert="horz" lIns="95425" tIns="47713" rIns="95425" bIns="47713" rtlCol="0" anchor="b"/>
          <a:lstStyle>
            <a:lvl1pPr algn="l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30268" y="9444309"/>
            <a:ext cx="2929384" cy="496663"/>
          </a:xfrm>
          <a:prstGeom prst="rect">
            <a:avLst/>
          </a:prstGeom>
        </p:spPr>
        <p:txBody>
          <a:bodyPr vert="horz" lIns="95425" tIns="47713" rIns="95425" bIns="47713" rtlCol="0" anchor="b"/>
          <a:lstStyle>
            <a:lvl1pPr algn="r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fld id="{969C4D08-9B37-4FFC-8F6B-CF876BA6F1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9607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BA15B-6679-4BB0-A667-E3C789CA2C6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766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8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E8005-D717-46EA-8E6C-13709DE88D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568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8A147-1811-4C80-8334-942AD22097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327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011EF4-AD92-4D74-B727-1F6CCF8753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299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1AB71A-E8D8-4C5A-94D8-816068395BE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030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CB85A5-7EEB-447C-AFD0-C2317EE56A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522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56B346-3260-40A3-8A78-8085AE61B5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172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F26733-8708-4A0F-89B0-F34EED2EB4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251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140625-285F-49BF-8C17-8855B9C639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014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C5BAE6-23FA-477C-A18C-3F93681F06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491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13F939-D065-49F7-B2B0-4DE78BC0B5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901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AD182-A597-4D42-B027-FE28533BE5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262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3E19F57-B117-4857-A537-B836671553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247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647" r:id="rId1"/>
    <p:sldLayoutId id="2147488648" r:id="rId2"/>
    <p:sldLayoutId id="2147488649" r:id="rId3"/>
    <p:sldLayoutId id="2147488650" r:id="rId4"/>
    <p:sldLayoutId id="2147488651" r:id="rId5"/>
    <p:sldLayoutId id="2147488652" r:id="rId6"/>
    <p:sldLayoutId id="2147488653" r:id="rId7"/>
    <p:sldLayoutId id="2147488654" r:id="rId8"/>
    <p:sldLayoutId id="2147488655" r:id="rId9"/>
    <p:sldLayoutId id="2147488656" r:id="rId10"/>
    <p:sldLayoutId id="214748865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2895" y="285750"/>
            <a:ext cx="8077200" cy="99060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9E0000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+mn-ea"/>
                <a:cs typeface="Arial" charset="0"/>
              </a:rPr>
              <a:t>ИНВЕСТИЦИОННОЕ ПРЕДЛОЖЕНИЕ</a:t>
            </a:r>
            <a:br>
              <a:rPr lang="ru-RU" sz="20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+mn-ea"/>
                <a:cs typeface="Arial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+mn-ea"/>
                <a:cs typeface="Arial" charset="0"/>
              </a:rPr>
              <a:t>«СТРОИТЕЛЬСТВО ТЕПЛИЧНОГО КОМПЛЕКСА»</a:t>
            </a:r>
            <a:r>
              <a:rPr lang="ru-RU" sz="20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</a:br>
            <a:endParaRPr lang="ru-RU" sz="2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A61226F-3B6A-4A85-9D97-E3B2D35FC085}"/>
              </a:ext>
            </a:extLst>
          </p:cNvPr>
          <p:cNvSpPr/>
          <p:nvPr/>
        </p:nvSpPr>
        <p:spPr>
          <a:xfrm>
            <a:off x="1387183" y="985421"/>
            <a:ext cx="6324599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Воронежская область Терновский район  </a:t>
            </a:r>
          </a:p>
          <a:p>
            <a:pPr lvl="0" algn="ctr"/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Терновское </a:t>
            </a: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сельское </a:t>
            </a: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поселение</a:t>
            </a:r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31409" t="49746" r="45114" b="22416"/>
          <a:stretch/>
        </p:blipFill>
        <p:spPr bwMode="auto">
          <a:xfrm>
            <a:off x="1219200" y="1581150"/>
            <a:ext cx="6660567" cy="3276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51495" y="4731782"/>
            <a:ext cx="9220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2024год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974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4800" y="122268"/>
            <a:ext cx="8515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Arial Black" pitchFamily="34" charset="0"/>
              </a:rPr>
              <a:t>Генеральная цель – создание благоприятных условий для развития сельского хозяйства, предпринимательства и жизнедеятельности населения </a:t>
            </a:r>
            <a:r>
              <a:rPr lang="ru-RU" sz="1600" b="1" dirty="0" smtClean="0">
                <a:solidFill>
                  <a:srgbClr val="C00000"/>
                </a:solidFill>
                <a:latin typeface="Arial Black" pitchFamily="34" charset="0"/>
              </a:rPr>
              <a:t>Терновского муниципального района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676456" y="122268"/>
            <a:ext cx="399722" cy="36125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57675" y="953265"/>
            <a:ext cx="47434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Arial Narrow" panose="020B0606020202030204" pitchFamily="34" charset="0"/>
              </a:rPr>
              <a:t>   Привлечение </a:t>
            </a:r>
            <a:r>
              <a:rPr lang="ru-RU" sz="1400" b="1" dirty="0">
                <a:latin typeface="Arial Narrow" panose="020B0606020202030204" pitchFamily="34" charset="0"/>
              </a:rPr>
              <a:t>инвестиций в экономику является одним из приоритетов в деятельности  муниципалитета</a:t>
            </a:r>
            <a:r>
              <a:rPr lang="ru-RU" sz="1400" b="1" dirty="0" smtClean="0">
                <a:latin typeface="Arial Narrow" panose="020B0606020202030204" pitchFamily="34" charset="0"/>
              </a:rPr>
              <a:t>.</a:t>
            </a:r>
          </a:p>
          <a:p>
            <a:pPr algn="just"/>
            <a:r>
              <a:rPr lang="ru-RU" sz="1400" b="1" dirty="0">
                <a:latin typeface="Arial Narrow" panose="020B0606020202030204" pitchFamily="34" charset="0"/>
              </a:rPr>
              <a:t> </a:t>
            </a:r>
            <a:r>
              <a:rPr lang="ru-RU" sz="1400" b="1" dirty="0" smtClean="0">
                <a:latin typeface="Arial Narrow" panose="020B0606020202030204" pitchFamily="34" charset="0"/>
              </a:rPr>
              <a:t>   </a:t>
            </a:r>
            <a:r>
              <a:rPr lang="ru-RU" sz="1400" b="1" dirty="0">
                <a:latin typeface="Arial Narrow" panose="020B0606020202030204" pitchFamily="34" charset="0"/>
              </a:rPr>
              <a:t>Мы   выражаем заинтересованность в   реализации  данного инвестиционного проекта. Это</a:t>
            </a:r>
            <a:r>
              <a:rPr lang="ru-RU" sz="1400" b="1" i="1" dirty="0">
                <a:latin typeface="Arial Narrow" panose="020B0606020202030204" pitchFamily="34" charset="0"/>
              </a:rPr>
              <a:t> </a:t>
            </a:r>
            <a:r>
              <a:rPr lang="ru-RU" sz="1400" b="1" dirty="0">
                <a:latin typeface="Arial Narrow" panose="020B0606020202030204" pitchFamily="34" charset="0"/>
              </a:rPr>
              <a:t> позволит создать новые рабочие места, тем самым снизить уровень безработицы,  обеспечить дополнительное поступление налогов в бюджет района.</a:t>
            </a:r>
          </a:p>
          <a:p>
            <a:pPr marL="0" indent="0" algn="just">
              <a:buNone/>
            </a:pPr>
            <a:r>
              <a:rPr lang="ru-RU" sz="1400" b="1" dirty="0" smtClean="0">
                <a:latin typeface="Arial Narrow" panose="020B0606020202030204" pitchFamily="34" charset="0"/>
              </a:rPr>
              <a:t>   В </a:t>
            </a:r>
            <a:r>
              <a:rPr lang="ru-RU" sz="1400" b="1" dirty="0">
                <a:latin typeface="Arial Narrow" panose="020B0606020202030204" pitchFamily="34" charset="0"/>
              </a:rPr>
              <a:t>районе  сформирован реестр </a:t>
            </a:r>
            <a:r>
              <a:rPr lang="ru-RU" sz="1400" b="1" dirty="0" smtClean="0">
                <a:latin typeface="Arial Narrow" panose="020B0606020202030204" pitchFamily="34" charset="0"/>
              </a:rPr>
              <a:t>10 </a:t>
            </a:r>
            <a:r>
              <a:rPr lang="ru-RU" sz="1400" b="1" dirty="0">
                <a:latin typeface="Arial Narrow" panose="020B0606020202030204" pitchFamily="34" charset="0"/>
              </a:rPr>
              <a:t>свободных инвестиционных площадок для различных направлений деятельности. </a:t>
            </a:r>
            <a:endParaRPr lang="ru-RU" b="1" dirty="0">
              <a:latin typeface="Arial Narrow" panose="020B0606020202030204" pitchFamily="34" charset="0"/>
            </a:endParaRPr>
          </a:p>
        </p:txBody>
      </p:sp>
      <p:pic>
        <p:nvPicPr>
          <p:cNvPr id="16" name="Picture 4" descr="IMG_053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27"/>
          <a:stretch/>
        </p:blipFill>
        <p:spPr bwMode="auto">
          <a:xfrm>
            <a:off x="228600" y="943740"/>
            <a:ext cx="4019550" cy="23900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14" r="15714"/>
          <a:stretch>
            <a:fillRect/>
          </a:stretch>
        </p:blipFill>
        <p:spPr bwMode="auto">
          <a:xfrm>
            <a:off x="76200" y="3422264"/>
            <a:ext cx="2349406" cy="15159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321" y="3422262"/>
            <a:ext cx="2362771" cy="15159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751992" y="3422264"/>
            <a:ext cx="42491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Arial Narrow" panose="020B0606020202030204" pitchFamily="34" charset="0"/>
              </a:rPr>
              <a:t>Терновский муниципальный  район  Воронежской области   включает в себя   сочетание целого ряда конкурентных преимуществ:</a:t>
            </a:r>
          </a:p>
          <a:p>
            <a:pPr algn="just"/>
            <a:r>
              <a:rPr lang="ru-RU" sz="1400" b="1" dirty="0">
                <a:latin typeface="Arial Narrow" panose="020B0606020202030204" pitchFamily="34" charset="0"/>
              </a:rPr>
              <a:t> </a:t>
            </a:r>
            <a:r>
              <a:rPr lang="ru-RU" sz="1400" b="1" dirty="0" smtClean="0">
                <a:latin typeface="Arial Narrow" panose="020B0606020202030204" pitchFamily="34" charset="0"/>
              </a:rPr>
              <a:t>- выгодное  </a:t>
            </a:r>
            <a:r>
              <a:rPr lang="ru-RU" sz="1400" b="1" dirty="0">
                <a:latin typeface="Arial Narrow" panose="020B0606020202030204" pitchFamily="34" charset="0"/>
              </a:rPr>
              <a:t>географическое </a:t>
            </a:r>
            <a:r>
              <a:rPr lang="ru-RU" sz="1400" b="1" dirty="0" smtClean="0">
                <a:latin typeface="Arial Narrow" panose="020B0606020202030204" pitchFamily="34" charset="0"/>
              </a:rPr>
              <a:t>положение;</a:t>
            </a:r>
            <a:endParaRPr lang="ru-RU" sz="1400" b="1" dirty="0">
              <a:latin typeface="Arial Narrow" panose="020B0606020202030204" pitchFamily="34" charset="0"/>
            </a:endParaRPr>
          </a:p>
          <a:p>
            <a:pPr algn="just"/>
            <a:r>
              <a:rPr lang="ru-RU" sz="1400" b="1" dirty="0">
                <a:latin typeface="Arial Narrow" panose="020B0606020202030204" pitchFamily="34" charset="0"/>
              </a:rPr>
              <a:t> </a:t>
            </a:r>
            <a:r>
              <a:rPr lang="ru-RU" sz="1400" b="1" dirty="0" smtClean="0">
                <a:latin typeface="Arial Narrow" panose="020B0606020202030204" pitchFamily="34" charset="0"/>
              </a:rPr>
              <a:t>- природно-ресурсный потенциал</a:t>
            </a:r>
            <a:r>
              <a:rPr lang="ru-RU" sz="1400" b="1" dirty="0">
                <a:latin typeface="Arial Narrow" panose="020B0606020202030204" pitchFamily="34" charset="0"/>
              </a:rPr>
              <a:t>;</a:t>
            </a:r>
          </a:p>
          <a:p>
            <a:pPr algn="just"/>
            <a:r>
              <a:rPr lang="ru-RU" sz="1400" b="1" dirty="0">
                <a:latin typeface="Arial Narrow" panose="020B0606020202030204" pitchFamily="34" charset="0"/>
              </a:rPr>
              <a:t> </a:t>
            </a:r>
            <a:r>
              <a:rPr lang="ru-RU" sz="1400" b="1" dirty="0" smtClean="0">
                <a:latin typeface="Arial Narrow" panose="020B0606020202030204" pitchFamily="34" charset="0"/>
              </a:rPr>
              <a:t>-развитая </a:t>
            </a:r>
            <a:r>
              <a:rPr lang="ru-RU" sz="1400" b="1" dirty="0">
                <a:latin typeface="Arial Narrow" panose="020B0606020202030204" pitchFamily="34" charset="0"/>
              </a:rPr>
              <a:t>транспортная и инженерная </a:t>
            </a:r>
            <a:r>
              <a:rPr lang="ru-RU" sz="1400" b="1" dirty="0" smtClean="0">
                <a:latin typeface="Arial Narrow" panose="020B0606020202030204" pitchFamily="34" charset="0"/>
              </a:rPr>
              <a:t>инфраструктура</a:t>
            </a:r>
            <a:endParaRPr lang="ru-RU" sz="14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685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6">
            <a:extLst>
              <a:ext uri="{FF2B5EF4-FFF2-40B4-BE49-F238E27FC236}">
                <a16:creationId xmlns:a16="http://schemas.microsoft.com/office/drawing/2014/main" xmlns="" id="{2F295C57-62FC-49A9-A20E-6EDE791DC675}"/>
              </a:ext>
            </a:extLst>
          </p:cNvPr>
          <p:cNvSpPr/>
          <p:nvPr/>
        </p:nvSpPr>
        <p:spPr>
          <a:xfrm>
            <a:off x="8676456" y="122268"/>
            <a:ext cx="399722" cy="36125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2475" y="300636"/>
            <a:ext cx="7696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  <a:cs typeface="Arial" charset="0"/>
              </a:rPr>
              <a:t>ИНВЕСТИЦИОННОЕ ПРЕДЛОЖЕНИЕ</a:t>
            </a:r>
            <a:b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  <a:cs typeface="Arial" charset="0"/>
              </a:rPr>
            </a:br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  <a:cs typeface="Arial" charset="0"/>
              </a:rPr>
              <a:t>«СТРОИТЕЛЬСТВО ТЕПЛИЧНОГО КОМПЛЕКСА»</a:t>
            </a:r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ru-RU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31409" t="49746" r="45114" b="22416"/>
          <a:stretch/>
        </p:blipFill>
        <p:spPr bwMode="auto">
          <a:xfrm>
            <a:off x="152400" y="1070612"/>
            <a:ext cx="4762500" cy="30765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продажа кабачков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3532291"/>
            <a:ext cx="2124075" cy="1495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57174" y="4166236"/>
            <a:ext cx="454342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1600" dirty="0" smtClean="0">
                <a:latin typeface="Arial Narrow" panose="020B0606020202030204" pitchFamily="34" charset="0"/>
              </a:rPr>
              <a:t>Основными </a:t>
            </a:r>
            <a:r>
              <a:rPr lang="ru-RU" sz="1600" dirty="0">
                <a:latin typeface="Arial Narrow" panose="020B0606020202030204" pitchFamily="34" charset="0"/>
              </a:rPr>
              <a:t>культурами для выращивания в рамках предполагаемого проекта с учетом опыта реализации подобных комплексов будут кабачки  и огурцы</a:t>
            </a:r>
            <a:r>
              <a:rPr lang="ru-RU" dirty="0">
                <a:latin typeface="Arial Narrow" panose="020B0606020202030204" pitchFamily="34" charset="0"/>
              </a:rPr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82722" y="1223966"/>
            <a:ext cx="409345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Общий объем финансирования проекта составляет 6 922 млн рублей, в том числе:</a:t>
            </a:r>
            <a:br>
              <a:rPr lang="ru-RU" dirty="0">
                <a:latin typeface="Arial Narrow" panose="020B0606020202030204" pitchFamily="34" charset="0"/>
              </a:rPr>
            </a:br>
            <a:r>
              <a:rPr lang="ru-RU" dirty="0">
                <a:latin typeface="Arial Narrow" panose="020B0606020202030204" pitchFamily="34" charset="0"/>
              </a:rPr>
              <a:t>строительно-монтажные работы - 2 319 млн руб.;</a:t>
            </a:r>
            <a:br>
              <a:rPr lang="ru-RU" dirty="0">
                <a:latin typeface="Arial Narrow" panose="020B0606020202030204" pitchFamily="34" charset="0"/>
              </a:rPr>
            </a:br>
            <a:r>
              <a:rPr lang="ru-RU" dirty="0">
                <a:latin typeface="Arial Narrow" panose="020B0606020202030204" pitchFamily="34" charset="0"/>
              </a:rPr>
              <a:t>оборудование - 4 100 млн руб.;</a:t>
            </a:r>
            <a:br>
              <a:rPr lang="ru-RU" dirty="0">
                <a:latin typeface="Arial Narrow" panose="020B0606020202030204" pitchFamily="34" charset="0"/>
              </a:rPr>
            </a:br>
            <a:r>
              <a:rPr lang="ru-RU" dirty="0">
                <a:latin typeface="Arial Narrow" panose="020B0606020202030204" pitchFamily="34" charset="0"/>
              </a:rPr>
              <a:t>мебель - 1 млн. руб.;</a:t>
            </a:r>
            <a:br>
              <a:rPr lang="ru-RU" dirty="0">
                <a:latin typeface="Arial Narrow" panose="020B0606020202030204" pitchFamily="34" charset="0"/>
              </a:rPr>
            </a:br>
            <a:r>
              <a:rPr lang="ru-RU" dirty="0">
                <a:latin typeface="Arial Narrow" panose="020B0606020202030204" pitchFamily="34" charset="0"/>
              </a:rPr>
              <a:t>оборотные средства - 500 млн руб.;</a:t>
            </a:r>
            <a:br>
              <a:rPr lang="ru-RU" dirty="0">
                <a:latin typeface="Arial Narrow" panose="020B0606020202030204" pitchFamily="34" charset="0"/>
              </a:rPr>
            </a:br>
            <a:r>
              <a:rPr lang="ru-RU" dirty="0">
                <a:latin typeface="Arial Narrow" panose="020B0606020202030204" pitchFamily="34" charset="0"/>
              </a:rPr>
              <a:t>прочие - 2 млн руб.</a:t>
            </a:r>
          </a:p>
        </p:txBody>
      </p:sp>
      <p:pic>
        <p:nvPicPr>
          <p:cNvPr id="10" name="Рисунок 9" descr="https://agromarket.ru/media/catalog/product/_/2/_2_106_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3500358"/>
            <a:ext cx="2037203" cy="152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4028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3065" y="269561"/>
            <a:ext cx="7344816" cy="59406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                                                                                      </a:t>
            </a:r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Arial Black" pitchFamily="34" charset="0"/>
              </a:rPr>
            </a:br>
            <a:endParaRPr lang="ru-RU" sz="2800" b="1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AutoShape 2" descr="https://turkmenskiy.ru/upload/medialibrary/4bf/5av5ak9he3w1p4umk7bnvfadk9feiyaf.jp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AutoShape 4" descr="https://turkmenskiy.ru/upload/medialibrary/4bf/5av5ak9he3w1p4umk7bnvfadk9feiyaf.jpg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AutoShape 6" descr="https://turkmenskiy.ru/upload/medialibrary/4bf/5av5ak9he3w1p4umk7bnvfadk9feiyaf.jpg"/>
          <p:cNvSpPr>
            <a:spLocks noChangeAspect="1" noChangeArrowheads="1"/>
          </p:cNvSpPr>
          <p:nvPr/>
        </p:nvSpPr>
        <p:spPr bwMode="auto">
          <a:xfrm>
            <a:off x="460375" y="1202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4400" y="234553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Схема земельного участка  под строительство тепличного комплекса</a:t>
            </a:r>
            <a:endParaRPr lang="ru-RU" alt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676456" y="122268"/>
            <a:ext cx="399722" cy="36125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2"/>
          <a:stretch>
            <a:fillRect/>
          </a:stretch>
        </p:blipFill>
        <p:spPr>
          <a:xfrm>
            <a:off x="612775" y="824274"/>
            <a:ext cx="7688739" cy="39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72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6">
            <a:extLst>
              <a:ext uri="{FF2B5EF4-FFF2-40B4-BE49-F238E27FC236}">
                <a16:creationId xmlns:a16="http://schemas.microsoft.com/office/drawing/2014/main" xmlns="" id="{2F295C57-62FC-49A9-A20E-6EDE791DC675}"/>
              </a:ext>
            </a:extLst>
          </p:cNvPr>
          <p:cNvSpPr/>
          <p:nvPr/>
        </p:nvSpPr>
        <p:spPr>
          <a:xfrm>
            <a:off x="8676456" y="122268"/>
            <a:ext cx="399722" cy="36125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1050" y="160368"/>
            <a:ext cx="7696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charset="0"/>
              </a:rPr>
              <a:t>ПОКАЗАТЕЛИ   ПРОЕКТА</a:t>
            </a:r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  <a:cs typeface="Arial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  <a:cs typeface="Arial" charset="0"/>
              </a:rPr>
            </a:br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  <a:cs typeface="Arial" charset="0"/>
              </a:rPr>
              <a:t>«СТРОИТЕЛЬСТВО ТЕПЛИЧНОГО КОМПЛЕКСА»</a:t>
            </a:r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ru-RU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Picture 2" descr="https://rstart-shop.ru/wp-content/uploads/e/5/7/e5727f01ca79b7c088bf1f47566be145.jpe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7" t="16459" r="69746" b="59850"/>
          <a:stretch/>
        </p:blipFill>
        <p:spPr bwMode="auto">
          <a:xfrm>
            <a:off x="2886075" y="828676"/>
            <a:ext cx="3600450" cy="16763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rstart-shop.ru/wp-content/uploads/e/5/7/e5727f01ca79b7c088bf1f47566be145.jpe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44" t="16459" r="3597" b="59850"/>
          <a:stretch/>
        </p:blipFill>
        <p:spPr bwMode="auto">
          <a:xfrm>
            <a:off x="6496050" y="838202"/>
            <a:ext cx="2533650" cy="16763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815879"/>
              </p:ext>
            </p:extLst>
          </p:nvPr>
        </p:nvGraphicFramePr>
        <p:xfrm>
          <a:off x="247651" y="2505074"/>
          <a:ext cx="8801099" cy="2433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496351"/>
                <a:gridCol w="1593145"/>
                <a:gridCol w="1711603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Ключевые социально-экономические показатели проекта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Общая площадь земельного участка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га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29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Необходимая сумма инвестиций 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млн</a:t>
                      </a:r>
                      <a:r>
                        <a:rPr lang="ru-RU" sz="16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рублей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6922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Объем производства  продукции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тонн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10 400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Количество создаваемых рабочих мест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чел.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304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Налоговые отчисления в региональный бюджет Воронежской области составят за 10 лет реализации проекта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млн рублей 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142,875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Рисунок 9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6987" t="37348" r="18590" b="48614"/>
          <a:stretch/>
        </p:blipFill>
        <p:spPr bwMode="auto">
          <a:xfrm>
            <a:off x="304800" y="967114"/>
            <a:ext cx="2427964" cy="15379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33325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77246" y="221908"/>
            <a:ext cx="44534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 Black" panose="020B0A04020102020204" pitchFamily="34" charset="0"/>
                <a:cs typeface="Arial" charset="0"/>
              </a:rPr>
              <a:t>Значимость проекта 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753936776"/>
              </p:ext>
            </p:extLst>
          </p:nvPr>
        </p:nvGraphicFramePr>
        <p:xfrm>
          <a:off x="152400" y="971550"/>
          <a:ext cx="70866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https://om-saratov.ru/files/pages/82818/1581668219general_pages_14_february_2020_i82818_teplichnye_xozyaistva_pris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36"/>
          <a:stretch/>
        </p:blipFill>
        <p:spPr bwMode="auto">
          <a:xfrm>
            <a:off x="7334250" y="895349"/>
            <a:ext cx="1752600" cy="1171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s://agrofoodinfo.com/upload/iblock/d1b/d1b4ed932b34b2e8380d5d9b8f0afce4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066925"/>
            <a:ext cx="1752600" cy="1257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s://sun9-38.userapi.com/impg/JGsaDTQYyuwMoKy0gC3ugrhDTdy8rAuQ6LnYEA/wb4LpfiHaDs.jpg?size=850x478&amp;quality=96&amp;sign=ade3484ae7df431c87fccc635ec0e360&amp;c_uniq_tag=_mZspKwXUOky-mvk05lGGT7BXBAE3ZH95GMx8CapJCQ&amp;type=album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3324225"/>
            <a:ext cx="1714500" cy="1215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кругленный прямоугольник 6">
            <a:extLst>
              <a:ext uri="{FF2B5EF4-FFF2-40B4-BE49-F238E27FC236}">
                <a16:creationId xmlns:a16="http://schemas.microsoft.com/office/drawing/2014/main" xmlns="" id="{2F295C57-62FC-49A9-A20E-6EDE791DC675}"/>
              </a:ext>
            </a:extLst>
          </p:cNvPr>
          <p:cNvSpPr/>
          <p:nvPr/>
        </p:nvSpPr>
        <p:spPr>
          <a:xfrm>
            <a:off x="8676456" y="122268"/>
            <a:ext cx="399722" cy="36125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588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www.fertilizerdaily.ru/wp-content/uploads/2020/04/016_Belorechenskij_15-scaled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19150"/>
            <a:ext cx="4038601" cy="394811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4993"/>
              </p:ext>
            </p:extLst>
          </p:nvPr>
        </p:nvGraphicFramePr>
        <p:xfrm>
          <a:off x="4833937" y="819150"/>
          <a:ext cx="3929063" cy="39481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2429"/>
                <a:gridCol w="2116634"/>
              </a:tblGrid>
              <a:tr h="6580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14450" algn="l"/>
                        </a:tabLs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Глава </a:t>
                      </a: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</a:rPr>
                        <a:t>администрации Терновского муниципального </a:t>
                      </a: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района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</a:rPr>
                        <a:t>Брагин Михаил Александрович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80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14450" algn="l"/>
                        </a:tabLs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Заместитель главы муниципального района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Неретин Евгений Дмитриевич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353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14450" algn="l"/>
                        </a:tabLs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Контактное лицо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Суханова Оксана Вениаминовна, начальник отдела по экономике, управлению муниципальным имуществом и земельным отношениям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93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14450" algn="l"/>
                        </a:tabLst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</a:rPr>
                        <a:t>Email</a:t>
                      </a: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: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</a:rPr>
                        <a:t>ternov@govvrn.ru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86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14450" algn="l"/>
                        </a:tabLs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Факс: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8 (47347)5-51-44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86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14450" algn="l"/>
                        </a:tabLs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Сайт: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http://ternovadmin.ru/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09600" y="176540"/>
            <a:ext cx="7010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131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131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131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131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131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31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31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31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31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49263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>
                <a:tab pos="1314450" algn="l"/>
              </a:tabLst>
            </a:pPr>
            <a:r>
              <a:rPr lang="ru-RU" altLang="ru-RU" sz="2800" b="1" dirty="0">
                <a:solidFill>
                  <a:srgbClr val="002060"/>
                </a:solidFill>
                <a:latin typeface="Arial Black" panose="020B0A04020102020204" pitchFamily="34" charset="0"/>
                <a:cs typeface="Arial" charset="0"/>
              </a:rPr>
              <a:t>Контактная информация</a:t>
            </a:r>
          </a:p>
        </p:txBody>
      </p:sp>
      <p:sp>
        <p:nvSpPr>
          <p:cNvPr id="6" name="Скругленный прямоугольник 6">
            <a:extLst>
              <a:ext uri="{FF2B5EF4-FFF2-40B4-BE49-F238E27FC236}">
                <a16:creationId xmlns:a16="http://schemas.microsoft.com/office/drawing/2014/main" xmlns="" id="{2F295C57-62FC-49A9-A20E-6EDE791DC675}"/>
              </a:ext>
            </a:extLst>
          </p:cNvPr>
          <p:cNvSpPr/>
          <p:nvPr/>
        </p:nvSpPr>
        <p:spPr>
          <a:xfrm>
            <a:off x="8676456" y="122268"/>
            <a:ext cx="399722" cy="36125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3031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20475</TotalTime>
  <Words>316</Words>
  <Application>Microsoft Office PowerPoint</Application>
  <PresentationFormat>Экран (16:9)</PresentationFormat>
  <Paragraphs>60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ИНВЕСТИЦИОННОЕ ПРЕДЛОЖЕНИЕ «СТРОИТЕЛЬСТВО ТЕПЛИЧНОГО КОМПЛЕКСА» </vt:lpstr>
      <vt:lpstr>Презентация PowerPoint</vt:lpstr>
      <vt:lpstr>Презентация PowerPoint</vt:lpstr>
      <vt:lpstr>                                                                                      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СУХАНОВА Оксана Вениаминовна</dc:creator>
  <cp:lastModifiedBy>СУХАНОВА Оксана Вениаминовна</cp:lastModifiedBy>
  <cp:revision>2032</cp:revision>
  <cp:lastPrinted>2023-11-07T12:49:13Z</cp:lastPrinted>
  <dcterms:created xsi:type="dcterms:W3CDTF">1601-01-01T00:00:00Z</dcterms:created>
  <dcterms:modified xsi:type="dcterms:W3CDTF">2024-06-17T12:36:17Z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