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8658" r:id="rId1"/>
  </p:sldMasterIdLst>
  <p:notesMasterIdLst>
    <p:notesMasterId r:id="rId7"/>
  </p:notesMasterIdLst>
  <p:sldIdLst>
    <p:sldId id="670" r:id="rId2"/>
    <p:sldId id="687" r:id="rId3"/>
    <p:sldId id="690" r:id="rId4"/>
    <p:sldId id="681" r:id="rId5"/>
    <p:sldId id="692" r:id="rId6"/>
  </p:sldIdLst>
  <p:sldSz cx="9144000" cy="5143500" type="screen16x9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2">
          <p15:clr>
            <a:srgbClr val="A4A3A4"/>
          </p15:clr>
        </p15:guide>
        <p15:guide id="2" pos="213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5E31"/>
    <a:srgbClr val="98E6A5"/>
    <a:srgbClr val="3366CC"/>
    <a:srgbClr val="CCECFF"/>
    <a:srgbClr val="C18029"/>
    <a:srgbClr val="F1A86B"/>
    <a:srgbClr val="99FF66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2" autoAdjust="0"/>
    <p:restoredTop sz="87728" autoAdjust="0"/>
  </p:normalViewPr>
  <p:slideViewPr>
    <p:cSldViewPr>
      <p:cViewPr>
        <p:scale>
          <a:sx n="100" d="100"/>
          <a:sy n="100" d="100"/>
        </p:scale>
        <p:origin x="-1992" y="-10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32"/>
        <p:guide pos="213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D8B84-8980-4A17-AEF2-FA698E29181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948E69-A297-4DFB-85D2-DDFD916E4037}">
      <dgm:prSet custT="1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200" b="1" i="0" baseline="0" dirty="0" smtClean="0">
              <a:latin typeface="Ariac" pitchFamily="34" charset="0"/>
            </a:rPr>
            <a:t>Необходимая сумма инвестиций – 29,7 </a:t>
          </a:r>
          <a:r>
            <a:rPr lang="ru-RU" sz="1200" b="1" i="0" baseline="0" dirty="0" err="1" smtClean="0">
              <a:latin typeface="Ariac" pitchFamily="34" charset="0"/>
            </a:rPr>
            <a:t>млн</a:t>
          </a:r>
          <a:r>
            <a:rPr lang="ru-RU" sz="1200" b="1" i="0" baseline="0" dirty="0" smtClean="0">
              <a:latin typeface="Ariac" pitchFamily="34" charset="0"/>
            </a:rPr>
            <a:t> руб.</a:t>
          </a:r>
        </a:p>
        <a:p>
          <a:pPr rtl="0"/>
          <a:r>
            <a:rPr lang="ru-RU" sz="1200" b="1" i="0" baseline="0" dirty="0" smtClean="0">
              <a:latin typeface="Ariac" pitchFamily="34" charset="0"/>
            </a:rPr>
            <a:t>Численность сотрудников – 3 человек.</a:t>
          </a:r>
        </a:p>
        <a:p>
          <a:pPr rtl="0"/>
          <a:r>
            <a:rPr lang="ru-RU" sz="1200" b="1" i="0" baseline="0" dirty="0" smtClean="0">
              <a:latin typeface="Ariac" pitchFamily="34" charset="0"/>
            </a:rPr>
            <a:t>Объем предоставляемых услуг - 5000 штук</a:t>
          </a:r>
          <a:endParaRPr lang="ru-RU" sz="1200" b="1" i="0" baseline="0" dirty="0">
            <a:latin typeface="Ariac" pitchFamily="34" charset="0"/>
          </a:endParaRPr>
        </a:p>
      </dgm:t>
    </dgm:pt>
    <dgm:pt modelId="{0E8F0935-BCED-44DF-A92B-04B20D7C421D}" type="parTrans" cxnId="{1A0F3BFD-763D-4F68-A2E2-5EBB574096A3}">
      <dgm:prSet/>
      <dgm:spPr/>
      <dgm:t>
        <a:bodyPr/>
        <a:lstStyle/>
        <a:p>
          <a:endParaRPr lang="ru-RU"/>
        </a:p>
      </dgm:t>
    </dgm:pt>
    <dgm:pt modelId="{7186B4A2-F426-405D-8123-860E2F61C1ED}" type="sibTrans" cxnId="{1A0F3BFD-763D-4F68-A2E2-5EBB574096A3}">
      <dgm:prSet/>
      <dgm:spPr/>
      <dgm:t>
        <a:bodyPr/>
        <a:lstStyle/>
        <a:p>
          <a:endParaRPr lang="ru-RU"/>
        </a:p>
      </dgm:t>
    </dgm:pt>
    <dgm:pt modelId="{8804914D-34A2-4A84-849A-1C1699157C3F}" type="pres">
      <dgm:prSet presAssocID="{AB6D8B84-8980-4A17-AEF2-FA698E291811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1CFD85-52C3-43D3-8865-61789ECBA2AF}" type="pres">
      <dgm:prSet presAssocID="{AB6D8B84-8980-4A17-AEF2-FA698E291811}" presName="arrow" presStyleLbl="bgShp" presStyleIdx="0" presStyleCnt="1" custScaleX="117647"/>
      <dgm:spPr/>
    </dgm:pt>
    <dgm:pt modelId="{54B626EF-0768-41C0-903A-2F5529A9FCD7}" type="pres">
      <dgm:prSet presAssocID="{AB6D8B84-8980-4A17-AEF2-FA698E291811}" presName="linearProcess" presStyleCnt="0"/>
      <dgm:spPr/>
    </dgm:pt>
    <dgm:pt modelId="{654994DA-9223-458E-AA82-E5C1DCFBC1E4}" type="pres">
      <dgm:prSet presAssocID="{30948E69-A297-4DFB-85D2-DDFD916E4037}" presName="textNode" presStyleLbl="node1" presStyleIdx="0" presStyleCnt="1" custScaleX="130177" custScaleY="90910" custLinFactNeighborX="-8876" custLinFactNeighborY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5C5F69-2C0B-4489-AB79-B44AAF4C738E}" type="presOf" srcId="{30948E69-A297-4DFB-85D2-DDFD916E4037}" destId="{654994DA-9223-458E-AA82-E5C1DCFBC1E4}" srcOrd="0" destOrd="0" presId="urn:microsoft.com/office/officeart/2005/8/layout/hProcess9"/>
    <dgm:cxn modelId="{CF2C669C-E4EA-4F4E-99CB-9EB4F76C1887}" type="presOf" srcId="{AB6D8B84-8980-4A17-AEF2-FA698E291811}" destId="{8804914D-34A2-4A84-849A-1C1699157C3F}" srcOrd="0" destOrd="0" presId="urn:microsoft.com/office/officeart/2005/8/layout/hProcess9"/>
    <dgm:cxn modelId="{1A0F3BFD-763D-4F68-A2E2-5EBB574096A3}" srcId="{AB6D8B84-8980-4A17-AEF2-FA698E291811}" destId="{30948E69-A297-4DFB-85D2-DDFD916E4037}" srcOrd="0" destOrd="0" parTransId="{0E8F0935-BCED-44DF-A92B-04B20D7C421D}" sibTransId="{7186B4A2-F426-405D-8123-860E2F61C1ED}"/>
    <dgm:cxn modelId="{4F953BC9-5C54-4447-86CA-CC7AC216EF35}" type="presParOf" srcId="{8804914D-34A2-4A84-849A-1C1699157C3F}" destId="{721CFD85-52C3-43D3-8865-61789ECBA2AF}" srcOrd="0" destOrd="0" presId="urn:microsoft.com/office/officeart/2005/8/layout/hProcess9"/>
    <dgm:cxn modelId="{FAE04544-B2C7-41E4-8846-9BC67FA36657}" type="presParOf" srcId="{8804914D-34A2-4A84-849A-1C1699157C3F}" destId="{54B626EF-0768-41C0-903A-2F5529A9FCD7}" srcOrd="1" destOrd="0" presId="urn:microsoft.com/office/officeart/2005/8/layout/hProcess9"/>
    <dgm:cxn modelId="{EACC166F-764E-402B-B1BA-48F5CF22BBF3}" type="presParOf" srcId="{54B626EF-0768-41C0-903A-2F5529A9FCD7}" destId="{654994DA-9223-458E-AA82-E5C1DCFBC1E4}" srcOrd="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CFD85-52C3-43D3-8865-61789ECBA2AF}">
      <dsp:nvSpPr>
        <dsp:cNvPr id="0" name=""/>
        <dsp:cNvSpPr/>
      </dsp:nvSpPr>
      <dsp:spPr>
        <a:xfrm>
          <a:off x="0" y="0"/>
          <a:ext cx="3962398" cy="22098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4994DA-9223-458E-AA82-E5C1DCFBC1E4}">
      <dsp:nvSpPr>
        <dsp:cNvPr id="0" name=""/>
        <dsp:cNvSpPr/>
      </dsp:nvSpPr>
      <dsp:spPr>
        <a:xfrm>
          <a:off x="0" y="703123"/>
          <a:ext cx="3961348" cy="803571"/>
        </a:xfrm>
        <a:prstGeom prst="roundRect">
          <a:avLst/>
        </a:prstGeom>
        <a:gradFill rotWithShape="1">
          <a:gsLst>
            <a:gs pos="0">
              <a:schemeClr val="accent1">
                <a:shade val="45000"/>
                <a:satMod val="155000"/>
              </a:schemeClr>
            </a:gs>
            <a:gs pos="60000">
              <a:schemeClr val="accent1">
                <a:shade val="95000"/>
                <a:satMod val="150000"/>
              </a:schemeClr>
            </a:gs>
            <a:gs pos="100000">
              <a:schemeClr val="accent1">
                <a:tint val="87000"/>
                <a:satMod val="250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baseline="0" dirty="0" smtClean="0">
              <a:latin typeface="Ariac" pitchFamily="34" charset="0"/>
            </a:rPr>
            <a:t>Необходимая сумма инвестиций – 29,7 </a:t>
          </a:r>
          <a:r>
            <a:rPr lang="ru-RU" sz="1200" b="1" i="0" kern="1200" baseline="0" dirty="0" err="1" smtClean="0">
              <a:latin typeface="Ariac" pitchFamily="34" charset="0"/>
            </a:rPr>
            <a:t>млн</a:t>
          </a:r>
          <a:r>
            <a:rPr lang="ru-RU" sz="1200" b="1" i="0" kern="1200" baseline="0" dirty="0" smtClean="0">
              <a:latin typeface="Ariac" pitchFamily="34" charset="0"/>
            </a:rPr>
            <a:t> руб.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baseline="0" dirty="0" smtClean="0">
              <a:latin typeface="Ariac" pitchFamily="34" charset="0"/>
            </a:rPr>
            <a:t>Численность сотрудников – 3 человек.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i="0" kern="1200" baseline="0" dirty="0" smtClean="0">
              <a:latin typeface="Ariac" pitchFamily="34" charset="0"/>
            </a:rPr>
            <a:t>Объем предоставляемых услуг - 5000 штук</a:t>
          </a:r>
          <a:endParaRPr lang="ru-RU" sz="1200" b="1" i="0" kern="1200" baseline="0" dirty="0">
            <a:latin typeface="Ariac" pitchFamily="34" charset="0"/>
          </a:endParaRPr>
        </a:p>
      </dsp:txBody>
      <dsp:txXfrm>
        <a:off x="39227" y="742350"/>
        <a:ext cx="3882894" cy="725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30268" y="0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3B364410-0AE1-475D-B5B9-96A46FCFFF26}" type="datetimeFigureOut">
              <a:rPr lang="ru-RU"/>
              <a:pPr>
                <a:defRPr/>
              </a:pPr>
              <a:t>20.01.2025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263" y="746125"/>
            <a:ext cx="662463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425" tIns="47713" rIns="95425" bIns="4771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664" y="4722925"/>
            <a:ext cx="5409836" cy="4474594"/>
          </a:xfrm>
          <a:prstGeom prst="rect">
            <a:avLst/>
          </a:prstGeom>
        </p:spPr>
        <p:txBody>
          <a:bodyPr vert="horz" lIns="95425" tIns="47713" rIns="95425" bIns="47713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l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30268" y="9444309"/>
            <a:ext cx="2929384" cy="496663"/>
          </a:xfrm>
          <a:prstGeom prst="rect">
            <a:avLst/>
          </a:prstGeom>
        </p:spPr>
        <p:txBody>
          <a:bodyPr vert="horz" lIns="95425" tIns="47713" rIns="95425" bIns="47713" rtlCol="0" anchor="b"/>
          <a:lstStyle>
            <a:lvl1pPr algn="r" eaLnBrk="0" hangingPunct="0">
              <a:defRPr sz="1300">
                <a:latin typeface="Arial" charset="0"/>
              </a:defRPr>
            </a:lvl1pPr>
          </a:lstStyle>
          <a:p>
            <a:pPr>
              <a:defRPr/>
            </a:pPr>
            <a:fld id="{969C4D08-9B37-4FFC-8F6B-CF876BA6F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9607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7" y="325622"/>
            <a:ext cx="8306809" cy="233172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365155"/>
            <a:ext cx="7772400" cy="13716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2763774"/>
            <a:ext cx="7772400" cy="6858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4E8005-D717-46EA-8E6C-13709DE88D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397764"/>
            <a:ext cx="8183880" cy="314096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F8A147-1811-4C80-8334-942AD22097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0054"/>
            <a:ext cx="1981200" cy="394334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00052"/>
            <a:ext cx="5943600" cy="394335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011EF4-AD92-4D74-B727-1F6CCF8753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97764"/>
            <a:ext cx="8183880" cy="314096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91AB71A-E8D8-4C5A-94D8-816068395B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7" y="325622"/>
            <a:ext cx="8306809" cy="3255997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3696462"/>
            <a:ext cx="8183880" cy="507492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4218363"/>
            <a:ext cx="8183880" cy="315468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CB85A5-7EEB-447C-AFD0-C2317EE56A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397764"/>
            <a:ext cx="3931920" cy="329184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56B346-3260-40A3-8A78-8085AE61B5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737610"/>
            <a:ext cx="8183880" cy="78867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434578"/>
            <a:ext cx="3931920" cy="59412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434578"/>
            <a:ext cx="3931920" cy="59412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085850"/>
            <a:ext cx="3931920" cy="261747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F26733-8708-4A0F-89B0-F34EED2EB4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A140625-285F-49BF-8C17-8855B9C639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CC5BAE6-23FA-477C-A18C-3F93681F06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400050"/>
            <a:ext cx="2971800" cy="6858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085852"/>
            <a:ext cx="2971800" cy="3154584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3" y="697608"/>
            <a:ext cx="4626159" cy="35433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13F939-D065-49F7-B2B0-4DE78BC0B5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1" y="325622"/>
            <a:ext cx="2324605" cy="325755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59042"/>
            <a:ext cx="8229600" cy="78867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400050"/>
            <a:ext cx="2240280" cy="315861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0AD182-A597-4D42-B027-FE28533BE5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326826"/>
            <a:ext cx="5925312" cy="325755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1" y="246889"/>
            <a:ext cx="8532055" cy="4647614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7" y="325622"/>
            <a:ext cx="8306809" cy="41148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3739193"/>
            <a:ext cx="8183880" cy="78867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397764"/>
            <a:ext cx="8183880" cy="3140964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4583907"/>
            <a:ext cx="22860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4583907"/>
            <a:ext cx="457200" cy="273844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03E19F57-B117-4857-A537-B836671553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659" r:id="rId1"/>
    <p:sldLayoutId id="2147488660" r:id="rId2"/>
    <p:sldLayoutId id="2147488661" r:id="rId3"/>
    <p:sldLayoutId id="2147488662" r:id="rId4"/>
    <p:sldLayoutId id="2147488663" r:id="rId5"/>
    <p:sldLayoutId id="2147488664" r:id="rId6"/>
    <p:sldLayoutId id="2147488665" r:id="rId7"/>
    <p:sldLayoutId id="2147488666" r:id="rId8"/>
    <p:sldLayoutId id="2147488667" r:id="rId9"/>
    <p:sldLayoutId id="2147488668" r:id="rId10"/>
    <p:sldLayoutId id="214748866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33350"/>
            <a:ext cx="8077200" cy="14478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9E0000"/>
                </a:solidFill>
                <a:latin typeface="Ariac" pitchFamily="34" charset="0"/>
                <a:ea typeface="+mn-ea"/>
                <a:cs typeface="Arial" charset="0"/>
              </a:rPr>
              <a:t>    </a:t>
            </a:r>
            <a:br>
              <a:rPr lang="ru-RU" sz="1600" b="1" dirty="0" smtClean="0">
                <a:solidFill>
                  <a:srgbClr val="9E0000"/>
                </a:solidFill>
                <a:latin typeface="Ariac" pitchFamily="34" charset="0"/>
                <a:ea typeface="+mn-ea"/>
                <a:cs typeface="Arial" charset="0"/>
              </a:rPr>
            </a:b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Ariac" pitchFamily="34" charset="0"/>
                <a:ea typeface="+mn-ea"/>
                <a:cs typeface="Arial" charset="0"/>
              </a:rPr>
              <a:t>ИНВЕСТИЦИОННОЕ ПРЕДЛОЖЕНИЕ</a:t>
            </a:r>
            <a:r>
              <a:rPr lang="ru-RU" sz="2000" b="1" dirty="0" smtClean="0">
                <a:solidFill>
                  <a:srgbClr val="C00000"/>
                </a:solidFill>
                <a:latin typeface="Ariac" pitchFamily="34" charset="0"/>
                <a:ea typeface="+mn-ea"/>
                <a:cs typeface="Arial" charset="0"/>
              </a:rPr>
              <a:t/>
            </a:r>
            <a:br>
              <a:rPr lang="ru-RU" sz="2000" b="1" dirty="0" smtClean="0">
                <a:solidFill>
                  <a:srgbClr val="C00000"/>
                </a:solidFill>
                <a:latin typeface="Ariac" pitchFamily="34" charset="0"/>
                <a:ea typeface="+mn-ea"/>
                <a:cs typeface="Arial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</a:rPr>
              <a:t>«РЕКОНСТРУКЦИЯ МУНИЦИПАЛЬНОГО ИМУЩЕСТВА (БАНЯ), ПРЕДНАЗНАЧЕННОГО ДЛЯ ОРГАНИЗАЦИИ ОТДЫХА ГРАЖДАН В ТЕРНОВСКОМ МУНИЦИПАЛЬНОМ РАЙОНЕ  ВОРОНЕЖСКОЙ ОБЛАСТИ»</a:t>
            </a:r>
            <a:r>
              <a:rPr lang="ru-RU" sz="1600" b="1" dirty="0" smtClean="0">
                <a:latin typeface="Ariac" pitchFamily="34" charset="0"/>
              </a:rPr>
              <a:t> </a:t>
            </a:r>
            <a:r>
              <a:rPr lang="ru-RU" sz="2000" b="1" i="1" dirty="0" smtClean="0">
                <a:latin typeface="Ariac" pitchFamily="34" charset="0"/>
              </a:rPr>
              <a:t/>
            </a:r>
            <a:br>
              <a:rPr lang="ru-RU" sz="2000" b="1" i="1" dirty="0" smtClean="0">
                <a:latin typeface="Ariac" pitchFamily="34" charset="0"/>
              </a:rPr>
            </a:br>
            <a:endParaRPr lang="ru-RU" sz="2000" b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c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10000" y="4835723"/>
            <a:ext cx="7553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400" b="1" dirty="0" smtClean="0">
                <a:solidFill>
                  <a:srgbClr val="002060"/>
                </a:solidFill>
                <a:latin typeface="Ariac" pitchFamily="34" charset="0"/>
              </a:rPr>
              <a:t>2024год</a:t>
            </a:r>
            <a:endParaRPr lang="ru-RU" sz="1400" b="1" dirty="0">
              <a:solidFill>
                <a:srgbClr val="002060"/>
              </a:solidFill>
              <a:latin typeface="Ariac" pitchFamily="34" charset="0"/>
            </a:endParaRPr>
          </a:p>
        </p:txBody>
      </p:sp>
      <p:pic>
        <p:nvPicPr>
          <p:cNvPr id="1026" name="Picture 2"/>
          <p:cNvPicPr>
            <a:picLocks noRot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27414"/>
            <a:ext cx="4876800" cy="3135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3974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6">
            <a:extLst>
              <a:ext uri="{FF2B5EF4-FFF2-40B4-BE49-F238E27FC236}">
                <a16:creationId xmlns:a16="http://schemas.microsoft.com/office/drawing/2014/main" xmlns="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3335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Ariac" pitchFamily="34" charset="0"/>
                <a:cs typeface="Arial" charset="0"/>
              </a:rPr>
              <a:t>ИНВЕСТИЦИОННОЕ ПРЕДЛОЖЕНИЕ</a:t>
            </a:r>
            <a:r>
              <a:rPr lang="ru-RU" sz="1600" b="1" dirty="0" smtClean="0">
                <a:solidFill>
                  <a:srgbClr val="C00000"/>
                </a:solidFill>
                <a:latin typeface="Ariac" pitchFamily="34" charset="0"/>
                <a:cs typeface="Arial" charset="0"/>
              </a:rPr>
              <a:t/>
            </a:r>
            <a:br>
              <a:rPr lang="ru-RU" sz="1600" b="1" dirty="0" smtClean="0">
                <a:solidFill>
                  <a:srgbClr val="C00000"/>
                </a:solidFill>
                <a:latin typeface="Ariac" pitchFamily="34" charset="0"/>
                <a:cs typeface="Arial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</a:rPr>
              <a:t>«РЕКОНСТРУКЦИЯ МУНИЦИПАЛЬНОГО ИМУЩЕСТВА (БАНЯ), ПРЕДНАЗНАЧЕННОГО ДЛЯ ОРГАНИЗАЦИИ ОТДЫХА ГРАЖДАН В ТЕРНОВСКОМ МУНИЦИПАЛЬНОМ РАЙОНЕ  ВОРОНЕЖСКОЙ ОБЛАСТИ»</a:t>
            </a:r>
            <a:r>
              <a:rPr lang="ru-RU" sz="1600" b="1" dirty="0" smtClean="0">
                <a:latin typeface="Ariac" pitchFamily="34" charset="0"/>
              </a:rPr>
              <a:t> </a:t>
            </a:r>
            <a:endParaRPr lang="ru-RU" sz="1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9" name="Picture 2"/>
          <p:cNvPicPr>
            <a:picLocks noRot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1123950"/>
            <a:ext cx="4419600" cy="2795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52400" y="3562350"/>
            <a:ext cx="4267200" cy="109260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1300" b="1" dirty="0" smtClean="0">
                <a:latin typeface="Ariac" pitchFamily="34" charset="0"/>
              </a:rPr>
              <a:t>Состав банного комплекса предусматривает:</a:t>
            </a:r>
          </a:p>
          <a:p>
            <a:pPr lvl="0">
              <a:buFont typeface="Wingdings" pitchFamily="2" charset="2"/>
              <a:buChar char="v"/>
            </a:pPr>
            <a:r>
              <a:rPr lang="ru-RU" sz="1300" b="1" dirty="0" smtClean="0">
                <a:latin typeface="Ariac" pitchFamily="34" charset="0"/>
              </a:rPr>
              <a:t>парная (3 </a:t>
            </a:r>
            <a:r>
              <a:rPr lang="ru-RU" sz="1300" b="1" dirty="0" err="1" smtClean="0">
                <a:latin typeface="Ariac" pitchFamily="34" charset="0"/>
              </a:rPr>
              <a:t>шт</a:t>
            </a:r>
            <a:r>
              <a:rPr lang="ru-RU" sz="1300" b="1" dirty="0" smtClean="0">
                <a:latin typeface="Ariac" pitchFamily="34" charset="0"/>
              </a:rPr>
              <a:t>);</a:t>
            </a:r>
          </a:p>
          <a:p>
            <a:pPr lvl="0">
              <a:buFont typeface="Wingdings" pitchFamily="2" charset="2"/>
              <a:buChar char="v"/>
            </a:pPr>
            <a:r>
              <a:rPr lang="ru-RU" sz="1300" b="1" dirty="0" smtClean="0">
                <a:latin typeface="Ariac" pitchFamily="34" charset="0"/>
              </a:rPr>
              <a:t>зал моечный (2 </a:t>
            </a:r>
            <a:r>
              <a:rPr lang="ru-RU" sz="1300" b="1" dirty="0" err="1" smtClean="0">
                <a:latin typeface="Ariac" pitchFamily="34" charset="0"/>
              </a:rPr>
              <a:t>шт</a:t>
            </a:r>
            <a:r>
              <a:rPr lang="ru-RU" sz="1300" b="1" dirty="0" smtClean="0">
                <a:latin typeface="Ariac" pitchFamily="34" charset="0"/>
              </a:rPr>
              <a:t>);</a:t>
            </a:r>
          </a:p>
          <a:p>
            <a:pPr lvl="0">
              <a:buFont typeface="Wingdings" pitchFamily="2" charset="2"/>
              <a:buChar char="v"/>
            </a:pPr>
            <a:r>
              <a:rPr lang="ru-RU" sz="1300" b="1" dirty="0" err="1" smtClean="0">
                <a:latin typeface="Ariac" pitchFamily="34" charset="0"/>
              </a:rPr>
              <a:t>хаммам</a:t>
            </a:r>
            <a:r>
              <a:rPr lang="ru-RU" sz="1300" b="1" dirty="0" smtClean="0">
                <a:latin typeface="Ariac" pitchFamily="34" charset="0"/>
              </a:rPr>
              <a:t>;</a:t>
            </a:r>
          </a:p>
          <a:p>
            <a:pPr lvl="0">
              <a:buFont typeface="Wingdings" pitchFamily="2" charset="2"/>
              <a:buChar char="v"/>
            </a:pPr>
            <a:r>
              <a:rPr lang="ru-RU" sz="1300" b="1" dirty="0" smtClean="0">
                <a:latin typeface="Ariac" pitchFamily="34" charset="0"/>
              </a:rPr>
              <a:t>зона отдыха (3 </a:t>
            </a:r>
            <a:r>
              <a:rPr lang="ru-RU" sz="1300" b="1" dirty="0" err="1" smtClean="0">
                <a:latin typeface="Ariac" pitchFamily="34" charset="0"/>
              </a:rPr>
              <a:t>шт</a:t>
            </a:r>
            <a:r>
              <a:rPr lang="ru-RU" sz="1300" b="1" dirty="0" smtClean="0">
                <a:latin typeface="Ariac" pitchFamily="34" charset="0"/>
              </a:rPr>
              <a:t>).</a:t>
            </a:r>
            <a:endParaRPr lang="ru-RU" sz="1300" b="1" dirty="0">
              <a:latin typeface="Ariac" pitchFamily="34" charset="0"/>
            </a:endParaRPr>
          </a:p>
        </p:txBody>
      </p:sp>
      <p:graphicFrame>
        <p:nvGraphicFramePr>
          <p:cNvPr id="13" name="Схема 12"/>
          <p:cNvGraphicFramePr/>
          <p:nvPr/>
        </p:nvGraphicFramePr>
        <p:xfrm>
          <a:off x="228600" y="1123950"/>
          <a:ext cx="3962400" cy="220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4114800" y="3638550"/>
            <a:ext cx="5486400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perspectiveContrastingRightFacing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Ariac" pitchFamily="34" charset="0"/>
              </a:rPr>
              <a:t>Актуальность реконструкции общественной бани обусловлена повышенным спросом на здоровый образ жизни. Банные процедуры считаются универсальным средством положительного воздействия на организм: они помогают омолодиться, расслабиться, зарядиться бодростью и обрести телесное и душевное равновесие.</a:t>
            </a:r>
            <a:endParaRPr lang="ru-RU" sz="1200" b="1" dirty="0">
              <a:latin typeface="Aria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28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3065" y="269561"/>
            <a:ext cx="7344816" cy="59406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 Black" pitchFamily="34" charset="0"/>
              </a:rPr>
              <a:t>                                                                                      </a:t>
            </a:r>
            <a:r>
              <a:rPr lang="ru-RU" sz="28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400" dirty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Arial Black" pitchFamily="34" charset="0"/>
              </a:rPr>
            </a:br>
            <a:endParaRPr lang="ru-RU" sz="2800" b="1" u="sng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AutoShape 2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155575" y="-108347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AutoShape 4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307975" y="59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AutoShape 6" descr="https://turkmenskiy.ru/upload/medialibrary/4bf/5av5ak9he3w1p4umk7bnvfadk9feiyaf.jpg"/>
          <p:cNvSpPr>
            <a:spLocks noChangeAspect="1" noChangeArrowheads="1"/>
          </p:cNvSpPr>
          <p:nvPr/>
        </p:nvSpPr>
        <p:spPr bwMode="auto">
          <a:xfrm>
            <a:off x="460375" y="120253"/>
            <a:ext cx="3048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286000" y="285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Rot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90550"/>
            <a:ext cx="3810000" cy="278130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4000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28800" y="20955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  <a:cs typeface="Arial" pitchFamily="34" charset="0"/>
              </a:rPr>
              <a:t>МЕСТОРАСПОЛОЖЕНИЕ ПЛОЩАДКИ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c" pitchFamily="34" charset="0"/>
              <a:cs typeface="Arial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57200" y="3486150"/>
            <a:ext cx="3886200" cy="1446550"/>
          </a:xfrm>
          <a:prstGeom prst="rect">
            <a:avLst/>
          </a:prstGeom>
          <a:ln>
            <a:noFill/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Площадка находится по адресу: Воронежская область, Терновский район, с.Терновка, ул. Мира, д. 2.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Общая площадь: 0,0493 га.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Предполагаемое целевое использование – коммунальное обслуживание.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Кадастровый номер: 36:30:0101014:737.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Форма собственности – муниципальная.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Варианты приобретения – аренда.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2190750"/>
            <a:ext cx="1916906" cy="255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6" r="25975" b="36558"/>
          <a:stretch/>
        </p:blipFill>
        <p:spPr bwMode="auto">
          <a:xfrm>
            <a:off x="4352925" y="626507"/>
            <a:ext cx="2274226" cy="2173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19600" y="3187184"/>
            <a:ext cx="2207551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b="1" dirty="0">
                <a:solidFill>
                  <a:srgbClr val="000000"/>
                </a:solidFill>
                <a:latin typeface="Ariac" pitchFamily="34" charset="0"/>
                <a:ea typeface="Times New Roman" pitchFamily="18" charset="0"/>
                <a:cs typeface="Times New Roman" pitchFamily="18" charset="0"/>
              </a:rPr>
              <a:t>Общая </a:t>
            </a:r>
            <a:r>
              <a:rPr lang="ru-RU" sz="1100" b="1" dirty="0" smtClean="0">
                <a:solidFill>
                  <a:srgbClr val="000000"/>
                </a:solidFill>
                <a:latin typeface="Ariac" pitchFamily="34" charset="0"/>
                <a:ea typeface="Times New Roman" pitchFamily="18" charset="0"/>
                <a:cs typeface="Times New Roman" pitchFamily="18" charset="0"/>
              </a:rPr>
              <a:t>площадь  здания:</a:t>
            </a:r>
          </a:p>
          <a:p>
            <a:r>
              <a:rPr lang="ru-RU" sz="1100" dirty="0" smtClean="0">
                <a:solidFill>
                  <a:srgbClr val="000000"/>
                </a:solidFill>
                <a:latin typeface="Ariac" pitchFamily="34" charset="0"/>
                <a:ea typeface="Times New Roman" pitchFamily="18" charset="0"/>
                <a:cs typeface="Times New Roman" pitchFamily="18" charset="0"/>
              </a:rPr>
              <a:t>119,6 </a:t>
            </a:r>
            <a:r>
              <a:rPr lang="ru-RU" sz="1100" dirty="0" err="1" smtClean="0">
                <a:solidFill>
                  <a:srgbClr val="000000"/>
                </a:solidFill>
                <a:latin typeface="Ariac" pitchFamily="34" charset="0"/>
                <a:ea typeface="Times New Roman" pitchFamily="18" charset="0"/>
                <a:cs typeface="Times New Roman" pitchFamily="18" charset="0"/>
              </a:rPr>
              <a:t>кв.м</a:t>
            </a:r>
            <a:r>
              <a:rPr lang="ru-RU" sz="1100" dirty="0" smtClean="0">
                <a:solidFill>
                  <a:srgbClr val="000000"/>
                </a:solidFill>
                <a:latin typeface="Ariac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100" b="1" dirty="0" smtClean="0">
                <a:solidFill>
                  <a:srgbClr val="000000"/>
                </a:solidFill>
                <a:cs typeface="Times New Roman" pitchFamily="18" charset="0"/>
              </a:rPr>
              <a:t>Год ввода в эксплуатацию:</a:t>
            </a:r>
          </a:p>
          <a:p>
            <a:r>
              <a:rPr lang="ru-RU" sz="1100" dirty="0" smtClean="0">
                <a:solidFill>
                  <a:srgbClr val="000000"/>
                </a:solidFill>
                <a:cs typeface="Times New Roman" pitchFamily="18" charset="0"/>
              </a:rPr>
              <a:t>2002год</a:t>
            </a:r>
          </a:p>
          <a:p>
            <a:r>
              <a:rPr lang="ru-RU" sz="1100" b="1" dirty="0" smtClean="0">
                <a:solidFill>
                  <a:srgbClr val="000000"/>
                </a:solidFill>
                <a:cs typeface="Times New Roman" pitchFamily="18" charset="0"/>
              </a:rPr>
              <a:t>Правообладатель:</a:t>
            </a:r>
          </a:p>
          <a:p>
            <a:r>
              <a:rPr lang="ru-RU" sz="1100" dirty="0"/>
              <a:t>Терновское сельское поселение Терновского </a:t>
            </a:r>
            <a:r>
              <a:rPr lang="ru-RU" sz="1100" dirty="0" err="1"/>
              <a:t>мцниципального</a:t>
            </a:r>
            <a:r>
              <a:rPr lang="ru-RU" sz="1100" dirty="0"/>
              <a:t> района Воронежской области</a:t>
            </a: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353772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6">
            <a:extLst>
              <a:ext uri="{FF2B5EF4-FFF2-40B4-BE49-F238E27FC236}">
                <a16:creationId xmlns:a16="http://schemas.microsoft.com/office/drawing/2014/main" xmlns="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62000" y="361950"/>
            <a:ext cx="7696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Ariac" pitchFamily="34" charset="0"/>
              </a:rPr>
              <a:t>ПОКАЗАТЕЛИ   ПРОЕКТА</a:t>
            </a:r>
            <a: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Arial Black" panose="020B0A04020102020204" pitchFamily="34" charset="0"/>
                <a:cs typeface="Arial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</a:rPr>
              <a:t>«РЕКОНСТРУКЦИЯ МУНИЦИПАЛЬНОГО ИМУЩЕСТВА (БАНЯ), ПРЕДНАЗНАЧЕННОГО ДЛЯ ОРГАНИЗАЦИИ ОТДЫХА ГРАЖДАН В ТЕРНОВСКОМ МУНИЦИПАЛЬНОМ РАЙОНЕ  ВОРОНЕЖСКОЙ ОБЛАСТИ»</a:t>
            </a:r>
            <a:r>
              <a:rPr lang="ru-RU" sz="1600" b="1" dirty="0" smtClean="0">
                <a:latin typeface="Ariac" pitchFamily="34" charset="0"/>
              </a:rPr>
              <a:t> </a:t>
            </a:r>
            <a:endParaRPr lang="ru-RU" sz="1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815879"/>
              </p:ext>
            </p:extLst>
          </p:nvPr>
        </p:nvGraphicFramePr>
        <p:xfrm>
          <a:off x="3962399" y="1657350"/>
          <a:ext cx="4762500" cy="2997387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974216"/>
                <a:gridCol w="862091"/>
                <a:gridCol w="926193"/>
              </a:tblGrid>
              <a:tr h="31976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Ariac" pitchFamily="34" charset="0"/>
                        </a:rPr>
                        <a:t>Ключевые социально-экономические показатели проекта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226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Общая площадь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га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0,05га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</a:tr>
              <a:tr h="532933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Необходимая сумма инвестиций 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млн</a:t>
                      </a:r>
                      <a:r>
                        <a:rPr lang="ru-RU" sz="1200" b="1" baseline="0" dirty="0" smtClean="0">
                          <a:latin typeface="Ariac" pitchFamily="34" charset="0"/>
                        </a:rPr>
                        <a:t> </a:t>
                      </a:r>
                      <a:r>
                        <a:rPr lang="ru-RU" sz="1200" b="1" dirty="0" smtClean="0">
                          <a:latin typeface="Ariac" pitchFamily="34" charset="0"/>
                        </a:rPr>
                        <a:t>рублей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29,7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</a:tr>
              <a:tr h="43226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Объем предоставляемых  услуг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штук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5000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</a:tr>
              <a:tr h="432267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Количество создаваемых рабочих мест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чел.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Ariac" pitchFamily="34" charset="0"/>
                        </a:rPr>
                        <a:t>2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</a:tr>
              <a:tr h="746106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effectLst/>
                          <a:latin typeface="Ariac" pitchFamily="34" charset="0"/>
                        </a:rPr>
                        <a:t>Налоговые отчисления в региональный бюджет Воронежской области составят за 10 лет реализации проекта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effectLst/>
                          <a:latin typeface="Ariac" pitchFamily="34" charset="0"/>
                        </a:rPr>
                        <a:t>млн рублей 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effectLst/>
                          <a:latin typeface="Ariac" pitchFamily="34" charset="0"/>
                        </a:rPr>
                        <a:t>4,41</a:t>
                      </a:r>
                      <a:endParaRPr lang="ru-RU" sz="1200" b="1" dirty="0">
                        <a:latin typeface="Aria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81000" y="1657350"/>
            <a:ext cx="3505200" cy="2308324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450708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ea typeface="Source Han Sans CN Regular"/>
              <a:cs typeface="Times New Roman" pitchFamily="18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Общий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объем финансирования проекта составляет 29,7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 млн рублей, </a:t>
            </a: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в том числе:</a:t>
            </a:r>
            <a:endParaRPr lang="ru-RU" sz="1200" dirty="0" smtClean="0">
              <a:latin typeface="Ariac" pitchFamily="34" charset="0"/>
              <a:cs typeface="Arial" pitchFamily="34" charset="0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0" algn="l"/>
                <a:tab pos="2514600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строительно-монтажные работы – 22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млн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c" pitchFamily="34" charset="0"/>
                <a:ea typeface="Source Han Sans CN Regular"/>
                <a:cs typeface="Times New Roman" pitchFamily="18" charset="0"/>
              </a:rPr>
              <a:t> руб.;</a:t>
            </a:r>
            <a:endParaRPr lang="ru-RU" sz="1200" dirty="0" smtClean="0">
              <a:latin typeface="Ariac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оборудование – 3,5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 руб.;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мебель – 2,5 млн. руб.;</a:t>
            </a:r>
            <a:endParaRPr lang="ru-RU" sz="1200" dirty="0" smtClean="0">
              <a:latin typeface="Ariac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оборотные средства – 0,7 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 руб.;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прочие – 1 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млн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Times New Roman" pitchFamily="18" charset="0"/>
              </a:rPr>
              <a:t> руб.              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30238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c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c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3325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475366"/>
              </p:ext>
            </p:extLst>
          </p:nvPr>
        </p:nvGraphicFramePr>
        <p:xfrm>
          <a:off x="1219200" y="742950"/>
          <a:ext cx="6400800" cy="3886200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900360"/>
                <a:gridCol w="3500440"/>
              </a:tblGrid>
              <a:tr h="7825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Глава </a:t>
                      </a: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администрации Терновского муниципального </a:t>
                      </a: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района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Брагин Михаил Александрович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55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Заместитель главы муниципального района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 smtClean="0">
                          <a:effectLst/>
                          <a:latin typeface="Ariac" pitchFamily="34" charset="0"/>
                        </a:rPr>
                        <a:t>Носова Татьяна Сергеевна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37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Контактное лицо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Суханова Оксана Вениаминовна, начальник отдела по экономике, управлению муниципальным имуществом и земельным отношениям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0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en-US" sz="1200" b="1">
                          <a:effectLst/>
                          <a:latin typeface="Ariac" pitchFamily="34" charset="0"/>
                        </a:rPr>
                        <a:t>Email</a:t>
                      </a:r>
                      <a:r>
                        <a:rPr lang="ru-RU" sz="1200" b="1">
                          <a:effectLst/>
                          <a:latin typeface="Ariac" pitchFamily="34" charset="0"/>
                        </a:rPr>
                        <a:t>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>
                          <a:effectLst/>
                          <a:latin typeface="Ariac" pitchFamily="34" charset="0"/>
                        </a:rPr>
                        <a:t>ternov@govvrn.ru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Факс: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8 (47347)5-51-44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1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314450" algn="l"/>
                        </a:tabLst>
                      </a:pPr>
                      <a:r>
                        <a:rPr lang="ru-RU" sz="1200" b="1">
                          <a:effectLst/>
                          <a:latin typeface="Ariac" pitchFamily="34" charset="0"/>
                        </a:rPr>
                        <a:t>Сайт:</a:t>
                      </a:r>
                      <a:endParaRPr lang="ru-RU" sz="1200" b="1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http://ternovadmin.ru/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c" pitchFamily="34" charset="0"/>
                        </a:rPr>
                        <a:t> </a:t>
                      </a:r>
                      <a:endParaRPr lang="ru-RU" sz="1200" b="1" dirty="0">
                        <a:effectLst/>
                        <a:latin typeface="Ariac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09600" y="268873"/>
            <a:ext cx="7010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144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449263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>
                <a:tab pos="1314450" algn="l"/>
              </a:tabLst>
            </a:pPr>
            <a:r>
              <a:rPr lang="ru-RU" altLang="ru-RU" sz="1600" b="1" dirty="0" smtClean="0">
                <a:solidFill>
                  <a:schemeClr val="accent2">
                    <a:lumMod val="50000"/>
                  </a:schemeClr>
                </a:solidFill>
                <a:latin typeface="Ariac" pitchFamily="34" charset="0"/>
                <a:cs typeface="Arial" charset="0"/>
              </a:rPr>
              <a:t>КОНТАКТНАЯ ИНФОРМАЦИЯ</a:t>
            </a:r>
            <a:endParaRPr lang="ru-RU" altLang="ru-RU" sz="1600" b="1" dirty="0">
              <a:solidFill>
                <a:schemeClr val="accent2">
                  <a:lumMod val="50000"/>
                </a:schemeClr>
              </a:solidFill>
              <a:latin typeface="Ariac" pitchFamily="34" charset="0"/>
              <a:cs typeface="Arial" charset="0"/>
            </a:endParaRPr>
          </a:p>
        </p:txBody>
      </p:sp>
      <p:sp>
        <p:nvSpPr>
          <p:cNvPr id="6" name="Скругленный прямоугольник 6">
            <a:extLst>
              <a:ext uri="{FF2B5EF4-FFF2-40B4-BE49-F238E27FC236}">
                <a16:creationId xmlns:a16="http://schemas.microsoft.com/office/drawing/2014/main" xmlns="" id="{2F295C57-62FC-49A9-A20E-6EDE791DC675}"/>
              </a:ext>
            </a:extLst>
          </p:cNvPr>
          <p:cNvSpPr/>
          <p:nvPr/>
        </p:nvSpPr>
        <p:spPr>
          <a:xfrm>
            <a:off x="8676456" y="122268"/>
            <a:ext cx="399722" cy="36125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303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20540</TotalTime>
  <Words>302</Words>
  <Application>Microsoft Office PowerPoint</Application>
  <PresentationFormat>Экран (16:9)</PresentationFormat>
  <Paragraphs>71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     ИНВЕСТИЦИОННОЕ ПРЕДЛОЖЕНИЕ «РЕКОНСТРУКЦИЯ МУНИЦИПАЛЬНОГО ИМУЩЕСТВА (БАНЯ), ПРЕДНАЗНАЧЕННОГО ДЛЯ ОРГАНИЗАЦИИ ОТДЫХА ГРАЖДАН В ТЕРНОВСКОМ МУНИЦИПАЛЬНОМ РАЙОНЕ  ВОРОНЕЖСКОЙ ОБЛАСТИ»  </vt:lpstr>
      <vt:lpstr>Презентация PowerPoint</vt:lpstr>
      <vt:lpstr>                                                                                       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СУХАНОВА Оксана Вениаминовна</dc:creator>
  <cp:lastModifiedBy>СУХАНОВА Оксана Вениаминовна</cp:lastModifiedBy>
  <cp:revision>2046</cp:revision>
  <cp:lastPrinted>2023-11-07T12:49:13Z</cp:lastPrinted>
  <dcterms:created xsi:type="dcterms:W3CDTF">1601-01-01T00:00:00Z</dcterms:created>
  <dcterms:modified xsi:type="dcterms:W3CDTF">2025-01-20T14:38:07Z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