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448" r:id="rId2"/>
    <p:sldId id="408" r:id="rId3"/>
    <p:sldId id="444" r:id="rId4"/>
    <p:sldId id="422" r:id="rId5"/>
    <p:sldId id="439" r:id="rId6"/>
    <p:sldId id="440" r:id="rId7"/>
    <p:sldId id="450" r:id="rId8"/>
    <p:sldId id="445" r:id="rId9"/>
    <p:sldId id="446" r:id="rId10"/>
    <p:sldId id="451" r:id="rId11"/>
    <p:sldId id="443" r:id="rId12"/>
  </p:sldIdLst>
  <p:sldSz cx="12192000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38150" indent="190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877888" indent="365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17625" indent="539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757363" indent="714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1663" userDrawn="1">
          <p15:clr>
            <a:srgbClr val="A4A3A4"/>
          </p15:clr>
        </p15:guide>
        <p15:guide id="3" orient="horz" pos="3657">
          <p15:clr>
            <a:srgbClr val="A4A3A4"/>
          </p15:clr>
        </p15:guide>
        <p15:guide id="4" pos="1481">
          <p15:clr>
            <a:srgbClr val="A4A3A4"/>
          </p15:clr>
        </p15:guide>
        <p15:guide id="5" orient="horz" pos="41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E39"/>
    <a:srgbClr val="238441"/>
    <a:srgbClr val="E6E6E6"/>
    <a:srgbClr val="19502E"/>
    <a:srgbClr val="FFFFFF"/>
    <a:srgbClr val="35663B"/>
    <a:srgbClr val="4B7553"/>
    <a:srgbClr val="D8E0CD"/>
    <a:srgbClr val="80A827"/>
    <a:srgbClr val="7CA4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6379" autoAdjust="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478"/>
        <p:guide pos="1663"/>
        <p:guide orient="horz" pos="3657"/>
        <p:guide pos="1481"/>
        <p:guide orient="horz" pos="41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92"/>
          </a:xfrm>
          <a:prstGeom prst="rect">
            <a:avLst/>
          </a:prstGeom>
        </p:spPr>
        <p:txBody>
          <a:bodyPr vert="horz" lIns="91107" tIns="45554" rIns="91107" bIns="45554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492"/>
          </a:xfrm>
          <a:prstGeom prst="rect">
            <a:avLst/>
          </a:prstGeom>
        </p:spPr>
        <p:txBody>
          <a:bodyPr vert="horz" lIns="91107" tIns="45554" rIns="91107" bIns="45554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9295956-5B59-4A14-A67C-DDED4B972704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07" tIns="45554" rIns="91107" bIns="45554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5867"/>
            <a:ext cx="5438775" cy="4468420"/>
          </a:xfrm>
          <a:prstGeom prst="rect">
            <a:avLst/>
          </a:prstGeom>
        </p:spPr>
        <p:txBody>
          <a:bodyPr vert="horz" lIns="91107" tIns="45554" rIns="91107" bIns="45554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137"/>
            <a:ext cx="2946400" cy="496491"/>
          </a:xfrm>
          <a:prstGeom prst="rect">
            <a:avLst/>
          </a:prstGeom>
        </p:spPr>
        <p:txBody>
          <a:bodyPr vert="horz" lIns="91107" tIns="45554" rIns="91107" bIns="45554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0137"/>
            <a:ext cx="2946400" cy="496491"/>
          </a:xfrm>
          <a:prstGeom prst="rect">
            <a:avLst/>
          </a:prstGeom>
        </p:spPr>
        <p:txBody>
          <a:bodyPr vert="horz" wrap="square" lIns="91107" tIns="45554" rIns="91107" bIns="455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1B9E4B-B2BD-4774-B7F3-22DCC33D78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831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81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78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176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573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69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14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14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14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860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368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174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B9E4B-B2BD-4774-B7F3-22DCC33D7869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5633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830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14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BDD05-B660-4AA5-9DD7-60B90C4F4D1D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B9E8-7EFB-4344-98B2-C680EF117E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800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87F81-00AF-47BC-AFBE-CE749A9D9DB2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39583-6F9C-49CC-9751-91FA313A86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012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6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C54D8-D37E-47A9-86DA-3C7CECA2761F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F6C19-52D9-448C-9202-94EC0F7A55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639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45227-5F6E-416C-A30E-CE75179CD3FD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DB1D7-0F8B-42AC-8307-BB8C7F6725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68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95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9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187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583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979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375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771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16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F626A-FE71-4179-99A0-F0758A41366E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B53C1-EC5B-4255-BD34-7D061BF011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13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1A2DF-C3B8-415B-A0B2-337A9CDF7E46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73B91-465E-41C1-B3FB-8BF026197A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58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87" indent="0">
              <a:buNone/>
              <a:defRPr sz="1900" b="1"/>
            </a:lvl2pPr>
            <a:lvl3pPr marL="879174" indent="0">
              <a:buNone/>
              <a:defRPr sz="1700" b="1"/>
            </a:lvl3pPr>
            <a:lvl4pPr marL="1318761" indent="0">
              <a:buNone/>
              <a:defRPr sz="1600" b="1"/>
            </a:lvl4pPr>
            <a:lvl5pPr marL="1758347" indent="0">
              <a:buNone/>
              <a:defRPr sz="1600" b="1"/>
            </a:lvl5pPr>
            <a:lvl6pPr marL="2197934" indent="0">
              <a:buNone/>
              <a:defRPr sz="1600" b="1"/>
            </a:lvl6pPr>
            <a:lvl7pPr marL="2637521" indent="0">
              <a:buNone/>
              <a:defRPr sz="1600" b="1"/>
            </a:lvl7pPr>
            <a:lvl8pPr marL="3077108" indent="0">
              <a:buNone/>
              <a:defRPr sz="1600" b="1"/>
            </a:lvl8pPr>
            <a:lvl9pPr marL="35166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7"/>
            <a:ext cx="5389034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87" indent="0">
              <a:buNone/>
              <a:defRPr sz="1900" b="1"/>
            </a:lvl2pPr>
            <a:lvl3pPr marL="879174" indent="0">
              <a:buNone/>
              <a:defRPr sz="1700" b="1"/>
            </a:lvl3pPr>
            <a:lvl4pPr marL="1318761" indent="0">
              <a:buNone/>
              <a:defRPr sz="1600" b="1"/>
            </a:lvl4pPr>
            <a:lvl5pPr marL="1758347" indent="0">
              <a:buNone/>
              <a:defRPr sz="1600" b="1"/>
            </a:lvl5pPr>
            <a:lvl6pPr marL="2197934" indent="0">
              <a:buNone/>
              <a:defRPr sz="1600" b="1"/>
            </a:lvl6pPr>
            <a:lvl7pPr marL="2637521" indent="0">
              <a:buNone/>
              <a:defRPr sz="1600" b="1"/>
            </a:lvl7pPr>
            <a:lvl8pPr marL="3077108" indent="0">
              <a:buNone/>
              <a:defRPr sz="1600" b="1"/>
            </a:lvl8pPr>
            <a:lvl9pPr marL="35166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4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7AD27-959B-45D5-8F1C-F87575CF794D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23EA9-A88C-495B-B91E-CB23C4E708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32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B4204-7C11-4EBE-A466-28D4D3F4084F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CD37C-68FD-4C40-A1EE-70D3E8A810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347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4912E-59BD-40D6-8CA9-48FA7028D89B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F65B8-B6BB-460C-8D38-CE231FAABB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452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4"/>
            <a:ext cx="4011084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8" y="273058"/>
            <a:ext cx="6815666" cy="585311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39587" indent="0">
              <a:buNone/>
              <a:defRPr sz="1100"/>
            </a:lvl2pPr>
            <a:lvl3pPr marL="879174" indent="0">
              <a:buNone/>
              <a:defRPr sz="1000"/>
            </a:lvl3pPr>
            <a:lvl4pPr marL="1318761" indent="0">
              <a:buNone/>
              <a:defRPr sz="900"/>
            </a:lvl4pPr>
            <a:lvl5pPr marL="1758347" indent="0">
              <a:buNone/>
              <a:defRPr sz="900"/>
            </a:lvl5pPr>
            <a:lvl6pPr marL="2197934" indent="0">
              <a:buNone/>
              <a:defRPr sz="900"/>
            </a:lvl6pPr>
            <a:lvl7pPr marL="2637521" indent="0">
              <a:buNone/>
              <a:defRPr sz="900"/>
            </a:lvl7pPr>
            <a:lvl8pPr marL="3077108" indent="0">
              <a:buNone/>
              <a:defRPr sz="900"/>
            </a:lvl8pPr>
            <a:lvl9pPr marL="35166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52EBD-0511-4D66-8581-3218D1E6590B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52852-FE35-4D3A-9B3A-C0CE482C73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0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39587" indent="0">
              <a:buNone/>
              <a:defRPr sz="2700"/>
            </a:lvl2pPr>
            <a:lvl3pPr marL="879174" indent="0">
              <a:buNone/>
              <a:defRPr sz="2300"/>
            </a:lvl3pPr>
            <a:lvl4pPr marL="1318761" indent="0">
              <a:buNone/>
              <a:defRPr sz="1900"/>
            </a:lvl4pPr>
            <a:lvl5pPr marL="1758347" indent="0">
              <a:buNone/>
              <a:defRPr sz="1900"/>
            </a:lvl5pPr>
            <a:lvl6pPr marL="2197934" indent="0">
              <a:buNone/>
              <a:defRPr sz="1900"/>
            </a:lvl6pPr>
            <a:lvl7pPr marL="2637521" indent="0">
              <a:buNone/>
              <a:defRPr sz="1900"/>
            </a:lvl7pPr>
            <a:lvl8pPr marL="3077108" indent="0">
              <a:buNone/>
              <a:defRPr sz="1900"/>
            </a:lvl8pPr>
            <a:lvl9pPr marL="3516695" indent="0">
              <a:buNone/>
              <a:defRPr sz="19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39587" indent="0">
              <a:buNone/>
              <a:defRPr sz="1100"/>
            </a:lvl2pPr>
            <a:lvl3pPr marL="879174" indent="0">
              <a:buNone/>
              <a:defRPr sz="1000"/>
            </a:lvl3pPr>
            <a:lvl4pPr marL="1318761" indent="0">
              <a:buNone/>
              <a:defRPr sz="900"/>
            </a:lvl4pPr>
            <a:lvl5pPr marL="1758347" indent="0">
              <a:buNone/>
              <a:defRPr sz="900"/>
            </a:lvl5pPr>
            <a:lvl6pPr marL="2197934" indent="0">
              <a:buNone/>
              <a:defRPr sz="900"/>
            </a:lvl6pPr>
            <a:lvl7pPr marL="2637521" indent="0">
              <a:buNone/>
              <a:defRPr sz="900"/>
            </a:lvl7pPr>
            <a:lvl8pPr marL="3077108" indent="0">
              <a:buNone/>
              <a:defRPr sz="900"/>
            </a:lvl8pPr>
            <a:lvl9pPr marL="35166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4FD86-5B36-487C-8D70-A7CC6EBC07F1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B635C-4E5A-4084-8E77-48222C0060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09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15" tIns="43958" rIns="87915" bIns="43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15" tIns="43958" rIns="87915" bIns="43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87915" tIns="43958" rIns="87915" bIns="4395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FE8972-F35A-4ED3-BDE6-07DF1661D5E1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87915" tIns="43958" rIns="87915" bIns="4395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wrap="square" lIns="87915" tIns="43958" rIns="87915" bIns="4395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D92CBA1-13A7-4CA4-BA14-1A06B534E9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5pPr>
      <a:lvl6pPr marL="439587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6pPr>
      <a:lvl7pPr marL="879174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7pPr>
      <a:lvl8pPr marL="1318761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8pPr>
      <a:lvl9pPr marL="1758347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8621" indent="-3286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12805" indent="-27464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577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8327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074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7728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315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902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488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87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74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61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47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934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521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108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95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5075722" y="2496744"/>
            <a:ext cx="1188000" cy="88662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1658938"/>
          </a:xfrm>
          <a:prstGeom prst="rect">
            <a:avLst/>
          </a:prstGeom>
          <a:gradFill>
            <a:gsLst>
              <a:gs pos="0">
                <a:srgbClr val="CAE9F8">
                  <a:alpha val="8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>
              <a:defRPr/>
            </a:pPr>
            <a:endParaRPr lang="ru-RU">
              <a:latin typeface="Arial Narrow" panose="020B0606020202030204" pitchFamily="34" charset="0"/>
            </a:endParaRPr>
          </a:p>
        </p:txBody>
      </p:sp>
      <p:pic>
        <p:nvPicPr>
          <p:cNvPr id="307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314"/>
            <a:ext cx="12192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 bwMode="auto">
          <a:xfrm>
            <a:off x="1571629" y="2547938"/>
            <a:ext cx="49213" cy="8620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3573464"/>
            <a:ext cx="459105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22"/>
          <p:cNvSpPr txBox="1">
            <a:spLocks noChangeArrowheads="1"/>
          </p:cNvSpPr>
          <p:nvPr/>
        </p:nvSpPr>
        <p:spPr bwMode="auto">
          <a:xfrm>
            <a:off x="1691447" y="2547938"/>
            <a:ext cx="7956550" cy="8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15" tIns="43958" rIns="87915" bIns="43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35663B"/>
                </a:solidFill>
                <a:latin typeface="Arial" panose="020B0604020202020204" pitchFamily="34" charset="0"/>
              </a:rPr>
              <a:t>РОССЕЛЬХОЗБАНК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35663B"/>
                </a:solidFill>
                <a:latin typeface="Arial" panose="020B0604020202020204" pitchFamily="34" charset="0"/>
              </a:rPr>
              <a:t>СЕЛЬСКАЯ ИПОТЕКА</a:t>
            </a:r>
            <a:r>
              <a:rPr lang="en-US" altLang="ru-RU" sz="2400" b="1" dirty="0" smtClean="0">
                <a:solidFill>
                  <a:srgbClr val="35663B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от 1,9% </a:t>
            </a:r>
            <a:r>
              <a:rPr lang="ru-RU" altLang="ru-RU" sz="2400" b="1" dirty="0" smtClean="0">
                <a:solidFill>
                  <a:srgbClr val="35663B"/>
                </a:solidFill>
                <a:latin typeface="Arial" panose="020B0604020202020204" pitchFamily="34" charset="0"/>
              </a:rPr>
              <a:t>годовых </a:t>
            </a:r>
            <a:endParaRPr lang="ru-RU" altLang="ru-RU" sz="2400" b="1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grpSp>
        <p:nvGrpSpPr>
          <p:cNvPr id="3080" name="Группа 7"/>
          <p:cNvGrpSpPr>
            <a:grpSpLocks/>
          </p:cNvGrpSpPr>
          <p:nvPr/>
        </p:nvGrpSpPr>
        <p:grpSpPr bwMode="auto">
          <a:xfrm>
            <a:off x="9696400" y="2496744"/>
            <a:ext cx="1301750" cy="863600"/>
            <a:chOff x="7812360" y="2709863"/>
            <a:chExt cx="1201464" cy="863600"/>
          </a:xfrm>
        </p:grpSpPr>
        <p:pic>
          <p:nvPicPr>
            <p:cNvPr id="3083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67" r="7381"/>
            <a:stretch>
              <a:fillRect/>
            </a:stretch>
          </p:blipFill>
          <p:spPr bwMode="auto">
            <a:xfrm>
              <a:off x="8437943" y="2709863"/>
              <a:ext cx="575881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744" r="63263"/>
            <a:stretch>
              <a:fillRect/>
            </a:stretch>
          </p:blipFill>
          <p:spPr bwMode="auto">
            <a:xfrm>
              <a:off x="7812360" y="2709863"/>
              <a:ext cx="57355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97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97"/>
    </mc:Choice>
    <mc:Fallback xmlns="">
      <p:transition spd="slow" advTm="939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9"/>
          <p:cNvSpPr txBox="1"/>
          <p:nvPr/>
        </p:nvSpPr>
        <p:spPr>
          <a:xfrm>
            <a:off x="119336" y="692696"/>
            <a:ext cx="7704856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Почему не стоит откладывать покупку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pic>
        <p:nvPicPr>
          <p:cNvPr id="2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bject 13"/>
          <p:cNvSpPr/>
          <p:nvPr/>
        </p:nvSpPr>
        <p:spPr>
          <a:xfrm>
            <a:off x="263352" y="1232565"/>
            <a:ext cx="6408712" cy="45719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sp>
        <p:nvSpPr>
          <p:cNvPr id="2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129" y="988602"/>
            <a:ext cx="4657278" cy="509999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95400" y="2780928"/>
            <a:ext cx="963119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spc="-20" dirty="0" smtClean="0">
                <a:latin typeface="Arial" panose="020B0604020202020204" pitchFamily="34" charset="0"/>
                <a:ea typeface="Proxima Nova" charset="0"/>
              </a:rPr>
              <a:t>Ограниченное количество привлекательных объектов</a:t>
            </a:r>
            <a:r>
              <a:rPr lang="en-US" sz="2000" spc="-20" dirty="0" smtClean="0">
                <a:latin typeface="Arial" panose="020B0604020202020204" pitchFamily="34" charset="0"/>
                <a:ea typeface="Proxima Nova" charset="0"/>
              </a:rPr>
              <a:t>*</a:t>
            </a:r>
            <a:endParaRPr lang="ru-RU" sz="2000" spc="-20" dirty="0" smtClean="0">
              <a:latin typeface="Arial" panose="020B0604020202020204" pitchFamily="34" charset="0"/>
              <a:ea typeface="Proxima Nova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Квартиры 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и дома на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сельских территориях пользуются повышенным спросом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140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7" name="Round Same Side Corner Rectangle 11">
            <a:extLst>
              <a:ext uri="{FF2B5EF4-FFF2-40B4-BE49-F238E27FC236}">
                <a16:creationId xmlns:a16="http://schemas.microsoft.com/office/drawing/2014/main" id="{5961A24A-3604-4B55-85F7-3800632104F4}"/>
              </a:ext>
            </a:extLst>
          </p:cNvPr>
          <p:cNvSpPr/>
          <p:nvPr/>
        </p:nvSpPr>
        <p:spPr>
          <a:xfrm rot="9900000">
            <a:off x="161024" y="1824410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Прямоугольник 17"/>
          <p:cNvSpPr/>
          <p:nvPr/>
        </p:nvSpPr>
        <p:spPr>
          <a:xfrm>
            <a:off x="623392" y="1700808"/>
            <a:ext cx="944511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spc="-20" dirty="0">
                <a:latin typeface="Arial" panose="020B0604020202020204" pitchFamily="34" charset="0"/>
                <a:ea typeface="Proxima Nova" charset="0"/>
              </a:rPr>
              <a:t>С 1 </a:t>
            </a:r>
            <a:r>
              <a:rPr lang="ru-RU" sz="2000" spc="-20" dirty="0" smtClean="0">
                <a:latin typeface="Arial" panose="020B0604020202020204" pitchFamily="34" charset="0"/>
                <a:ea typeface="Proxima Nova" charset="0"/>
              </a:rPr>
              <a:t>января 2021 года вступят в силу ограничения</a:t>
            </a:r>
            <a:r>
              <a:rPr lang="ru-RU" sz="2000" spc="-20" dirty="0">
                <a:latin typeface="Arial" panose="020B0604020202020204" pitchFamily="34" charset="0"/>
                <a:ea typeface="Proxima Nova" charset="0"/>
              </a:rPr>
              <a:t>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Необходимо будет регистрироваться в объекте покупки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Невозможно будет купить квартиру в доме этажностью 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более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5 этажей</a:t>
            </a:r>
          </a:p>
        </p:txBody>
      </p:sp>
      <p:sp>
        <p:nvSpPr>
          <p:cNvPr id="19" name="Round Same Side Corner Rectangle 11">
            <a:extLst>
              <a:ext uri="{FF2B5EF4-FFF2-40B4-BE49-F238E27FC236}">
                <a16:creationId xmlns:a16="http://schemas.microsoft.com/office/drawing/2014/main" id="{5961A24A-3604-4B55-85F7-3800632104F4}"/>
              </a:ext>
            </a:extLst>
          </p:cNvPr>
          <p:cNvSpPr/>
          <p:nvPr/>
        </p:nvSpPr>
        <p:spPr>
          <a:xfrm rot="9900000">
            <a:off x="161024" y="2924166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Round Same Side Corner Rectangle 11">
            <a:extLst>
              <a:ext uri="{FF2B5EF4-FFF2-40B4-BE49-F238E27FC236}">
                <a16:creationId xmlns:a16="http://schemas.microsoft.com/office/drawing/2014/main" id="{5961A24A-3604-4B55-85F7-3800632104F4}"/>
              </a:ext>
            </a:extLst>
          </p:cNvPr>
          <p:cNvSpPr/>
          <p:nvPr/>
        </p:nvSpPr>
        <p:spPr>
          <a:xfrm rot="9900000">
            <a:off x="187368" y="3984650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Прямоугольник 21"/>
          <p:cNvSpPr/>
          <p:nvPr/>
        </p:nvSpPr>
        <p:spPr>
          <a:xfrm>
            <a:off x="727668" y="3861048"/>
            <a:ext cx="963119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spc="-20" dirty="0" smtClean="0">
                <a:latin typeface="Arial" panose="020B0604020202020204" pitchFamily="34" charset="0"/>
                <a:ea typeface="Proxima Nova" charset="0"/>
              </a:rPr>
              <a:t>Уникальные условия для зарплатных и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spc="-20" dirty="0" smtClean="0">
                <a:latin typeface="Arial" panose="020B0604020202020204" pitchFamily="34" charset="0"/>
                <a:ea typeface="Proxima Nova" charset="0"/>
              </a:rPr>
              <a:t>корпоративных клиентов: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ставка от 1,9% 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годовых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минимальным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первоначальным 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взнос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10% </a:t>
            </a:r>
            <a:endParaRPr lang="ru-RU" sz="1400" spc="-20" dirty="0" smtClean="0">
              <a:latin typeface="Arial" panose="020B0604020202020204" pitchFamily="34" charset="0"/>
              <a:ea typeface="Proxima Nova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сроком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кредита до 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2</a:t>
            </a:r>
            <a:r>
              <a:rPr lang="en-US" sz="1400" spc="-20" dirty="0" smtClean="0">
                <a:latin typeface="Arial" panose="020B0604020202020204" pitchFamily="34" charset="0"/>
                <a:ea typeface="Proxima Nova" charset="0"/>
              </a:rPr>
              <a:t>5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лет </a:t>
            </a:r>
            <a:endParaRPr lang="ru-RU" sz="1400" spc="-20" dirty="0" smtClean="0">
              <a:latin typeface="Arial" panose="020B0604020202020204" pitchFamily="34" charset="0"/>
              <a:ea typeface="Proxima Nova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п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рограмма сопутствующего кредитования от 5,5% годовых</a:t>
            </a:r>
            <a:endParaRPr lang="ru-RU" sz="140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5738" y="6460468"/>
            <a:ext cx="120953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*     Банк готов оказать содействие клиенту в подборе объекта на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сельских территориях (в партнерстве с ЦИАН ) </a:t>
            </a:r>
            <a:endParaRPr lang="ru-RU" sz="1000" dirty="0" smtClean="0">
              <a:latin typeface="Arial" panose="020B0604020202020204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15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8072" y="6466073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6" name="object 9"/>
          <p:cNvSpPr txBox="1"/>
          <p:nvPr/>
        </p:nvSpPr>
        <p:spPr>
          <a:xfrm>
            <a:off x="1330451" y="2172353"/>
            <a:ext cx="4929918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Взаимодействие с организацией </a:t>
            </a:r>
            <a:endParaRPr sz="2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pic>
        <p:nvPicPr>
          <p:cNvPr id="2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bject 13"/>
          <p:cNvSpPr/>
          <p:nvPr/>
        </p:nvSpPr>
        <p:spPr>
          <a:xfrm>
            <a:off x="1365004" y="1930072"/>
            <a:ext cx="8115372" cy="45719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sp>
        <p:nvSpPr>
          <p:cNvPr id="22" name="Заголовок 6"/>
          <p:cNvSpPr txBox="1">
            <a:spLocks/>
          </p:cNvSpPr>
          <p:nvPr/>
        </p:nvSpPr>
        <p:spPr bwMode="auto">
          <a:xfrm>
            <a:off x="1330451" y="2672994"/>
            <a:ext cx="4644142" cy="208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1600" b="1" dirty="0" err="1" smtClean="0">
                <a:cs typeface="Arial" panose="020B0604020202020204" pitchFamily="34" charset="0"/>
              </a:rPr>
              <a:t>Синютин</a:t>
            </a:r>
            <a:r>
              <a:rPr lang="ru-RU" altLang="ru-RU" sz="1600" b="1" dirty="0" smtClean="0">
                <a:cs typeface="Arial" panose="020B0604020202020204" pitchFamily="34" charset="0"/>
              </a:rPr>
              <a:t> Евгений Владимирович</a:t>
            </a:r>
            <a:endParaRPr lang="ru-RU" altLang="ru-RU" sz="1600" b="1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ru-RU" sz="1600" dirty="0" smtClean="0">
                <a:cs typeface="Arial" panose="020B0604020202020204" pitchFamily="34" charset="0"/>
              </a:rPr>
              <a:t>Заместитель Директора</a:t>
            </a:r>
          </a:p>
          <a:p>
            <a:pPr>
              <a:defRPr/>
            </a:pPr>
            <a:r>
              <a:rPr lang="ru-RU" altLang="ru-RU" sz="1600" dirty="0" smtClean="0">
                <a:cs typeface="Arial" panose="020B0604020202020204" pitchFamily="34" charset="0"/>
              </a:rPr>
              <a:t>Воронежского</a:t>
            </a:r>
            <a:r>
              <a:rPr lang="ru-RU" altLang="ru-RU" sz="1600" dirty="0"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cs typeface="Arial" panose="020B0604020202020204" pitchFamily="34" charset="0"/>
              </a:rPr>
              <a:t>РФ АО </a:t>
            </a:r>
            <a:r>
              <a:rPr lang="ru-RU" altLang="ru-RU" sz="1600" dirty="0">
                <a:cs typeface="Arial" panose="020B0604020202020204" pitchFamily="34" charset="0"/>
              </a:rPr>
              <a:t>«Россельхозбанк»</a:t>
            </a:r>
          </a:p>
          <a:p>
            <a:pPr>
              <a:defRPr/>
            </a:pPr>
            <a:endParaRPr lang="en-US" altLang="ru-RU" sz="1000" dirty="0" smtClean="0"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ru-RU" sz="1600" dirty="0" smtClean="0">
                <a:cs typeface="Arial" panose="020B0604020202020204" pitchFamily="34" charset="0"/>
              </a:rPr>
              <a:t>Моб.</a:t>
            </a:r>
            <a:r>
              <a:rPr lang="en-US" altLang="ru-RU" sz="1600" dirty="0" smtClean="0">
                <a:cs typeface="Arial" panose="020B0604020202020204" pitchFamily="34" charset="0"/>
              </a:rPr>
              <a:t>: </a:t>
            </a:r>
            <a:r>
              <a:rPr lang="ru-RU" altLang="ru-RU" sz="1600" dirty="0" smtClean="0">
                <a:cs typeface="Arial" panose="020B0604020202020204" pitchFamily="34" charset="0"/>
              </a:rPr>
              <a:t>+</a:t>
            </a:r>
            <a:r>
              <a:rPr lang="ru-RU" dirty="0" smtClean="0"/>
              <a:t>7 910 732 13 46</a:t>
            </a:r>
          </a:p>
          <a:p>
            <a:pPr>
              <a:defRPr/>
            </a:pPr>
            <a:r>
              <a:rPr lang="en-US" altLang="ru-RU" sz="1600" dirty="0" smtClean="0">
                <a:cs typeface="Arial" panose="020B0604020202020204" pitchFamily="34" charset="0"/>
              </a:rPr>
              <a:t>E-mail</a:t>
            </a:r>
            <a:r>
              <a:rPr lang="ru-RU" altLang="ru-RU" sz="1600" dirty="0" smtClean="0">
                <a:cs typeface="Arial" panose="020B0604020202020204" pitchFamily="34" charset="0"/>
              </a:rPr>
              <a:t>: </a:t>
            </a:r>
            <a:r>
              <a:rPr lang="en-US" altLang="ru-RU" sz="1600" dirty="0" smtClean="0">
                <a:cs typeface="Arial" panose="020B0604020202020204" pitchFamily="34" charset="0"/>
              </a:rPr>
              <a:t>SinyutinEV@vrn.rshb.ru</a:t>
            </a:r>
            <a:endParaRPr lang="ru-RU" altLang="ru-RU" sz="1600" dirty="0" smtClean="0">
              <a:cs typeface="Arial" panose="020B0604020202020204" pitchFamily="34" charset="0"/>
            </a:endParaRPr>
          </a:p>
          <a:p>
            <a:pPr>
              <a:defRPr/>
            </a:pPr>
            <a:endParaRPr lang="ru-RU" altLang="ru-RU" sz="1600" dirty="0">
              <a:solidFill>
                <a:srgbClr val="1844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altLang="ru-RU" sz="1600" dirty="0" smtClean="0">
              <a:solidFill>
                <a:srgbClr val="1844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9"/>
          <p:cNvSpPr txBox="1"/>
          <p:nvPr/>
        </p:nvSpPr>
        <p:spPr>
          <a:xfrm>
            <a:off x="1333924" y="1409146"/>
            <a:ext cx="3612942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Контакты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sp>
        <p:nvSpPr>
          <p:cNvPr id="24" name="object 9"/>
          <p:cNvSpPr txBox="1"/>
          <p:nvPr/>
        </p:nvSpPr>
        <p:spPr>
          <a:xfrm>
            <a:off x="6834785" y="2195032"/>
            <a:ext cx="4907394" cy="4607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Оформление кредита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ru-RU" sz="1100" spc="10" dirty="0">
              <a:solidFill>
                <a:srgbClr val="35663B"/>
              </a:solidFill>
              <a:latin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ru-RU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Михайлова Анна</a:t>
            </a:r>
          </a:p>
          <a:p>
            <a:pPr>
              <a:spcAft>
                <a:spcPts val="800"/>
              </a:spcAft>
            </a:pPr>
            <a:r>
              <a:rPr 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Ведущий менеджер ОРККП</a:t>
            </a:r>
          </a:p>
          <a:p>
            <a:pPr>
              <a:spcAft>
                <a:spcPts val="800"/>
              </a:spcAft>
            </a:pPr>
            <a:r>
              <a:rPr 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Моб.: +7 920 468 32 23</a:t>
            </a:r>
          </a:p>
          <a:p>
            <a:pPr>
              <a:spcAft>
                <a:spcPts val="800"/>
              </a:spcAft>
            </a:pPr>
            <a:r>
              <a:rPr lang="en-US" altLang="ru-RU" sz="1600" dirty="0">
                <a:latin typeface="+mn-lt"/>
              </a:rPr>
              <a:t>E-mail</a:t>
            </a:r>
            <a:r>
              <a:rPr lang="ru-RU" altLang="ru-RU" sz="1600" dirty="0" smtClean="0">
                <a:latin typeface="+mn-lt"/>
              </a:rPr>
              <a:t>:</a:t>
            </a:r>
            <a:r>
              <a:rPr lang="en-US" altLang="ru-RU" sz="1600" dirty="0" smtClean="0">
                <a:latin typeface="+mn-lt"/>
              </a:rPr>
              <a:t> MihaylovaAVla@vrn.rshb.ru</a:t>
            </a:r>
          </a:p>
          <a:p>
            <a:pPr>
              <a:spcAft>
                <a:spcPts val="800"/>
              </a:spcAft>
            </a:pPr>
            <a:r>
              <a:rPr lang="ru-RU" sz="1600" b="1" dirty="0" smtClean="0">
                <a:latin typeface="+mn-lt"/>
              </a:rPr>
              <a:t>Солнцева Юлия </a:t>
            </a:r>
          </a:p>
          <a:p>
            <a:pPr marL="12700">
              <a:lnSpc>
                <a:spcPct val="150000"/>
              </a:lnSpc>
              <a:spcBef>
                <a:spcPts val="125"/>
              </a:spcBef>
            </a:pPr>
            <a:r>
              <a:rPr 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Ведущий менеджер </a:t>
            </a:r>
            <a:r>
              <a:rPr lang="ru-RU" sz="16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ОРККП</a:t>
            </a:r>
            <a:endParaRPr lang="ru-RU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Моб.: +</a:t>
            </a:r>
            <a:r>
              <a:rPr lang="ru-RU" sz="16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ru-RU" sz="160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952 101 17 08</a:t>
            </a:r>
            <a:endParaRPr lang="ru-RU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altLang="ru-RU" sz="1600" dirty="0">
                <a:latin typeface="+mn-lt"/>
              </a:rPr>
              <a:t>E-mail</a:t>
            </a:r>
            <a:r>
              <a:rPr lang="ru-RU" altLang="ru-RU" sz="1600" dirty="0">
                <a:latin typeface="+mn-lt"/>
              </a:rPr>
              <a:t>: </a:t>
            </a:r>
            <a:r>
              <a:rPr lang="en-US" altLang="ru-RU" sz="1600" dirty="0">
                <a:latin typeface="+mn-lt"/>
              </a:rPr>
              <a:t>SolntsevaYuO@vrn.rshb.ru</a:t>
            </a:r>
            <a:endParaRPr lang="ru-RU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ru-RU" sz="1600" b="1" dirty="0" smtClean="0">
              <a:latin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600" b="1" dirty="0" smtClean="0">
                <a:latin typeface="Arial" panose="020B0604020202020204" pitchFamily="34" charset="0"/>
              </a:rPr>
              <a:t>8 </a:t>
            </a:r>
            <a:r>
              <a:rPr lang="ru-RU" sz="1600" b="1" dirty="0">
                <a:latin typeface="Arial" panose="020B0604020202020204" pitchFamily="34" charset="0"/>
              </a:rPr>
              <a:t>800 200 02 90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ru-RU" sz="500" spc="10" dirty="0">
              <a:solidFill>
                <a:srgbClr val="35663B"/>
              </a:solidFill>
              <a:latin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400" b="1" dirty="0" smtClean="0">
                <a:latin typeface="Arial" panose="020B0604020202020204" pitchFamily="34" charset="0"/>
              </a:rPr>
              <a:t>WWW.SVOEDOM.RU</a:t>
            </a:r>
            <a:endParaRPr lang="ru-RU" sz="1400" b="1" dirty="0" smtClean="0">
              <a:latin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ru-RU" sz="500" b="1" dirty="0" smtClean="0">
              <a:latin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400" b="1" dirty="0" smtClean="0">
                <a:latin typeface="Arial" panose="020B0604020202020204" pitchFamily="34" charset="0"/>
              </a:rPr>
              <a:t>WWW.RSHB.RU</a:t>
            </a:r>
            <a:endParaRPr sz="1400" b="1" dirty="0">
              <a:latin typeface="Arial" panose="020B0604020202020204" pitchFamily="34" charset="0"/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01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39"/>
          <a:stretch>
            <a:fillRect/>
          </a:stretch>
        </p:blipFill>
        <p:spPr bwMode="auto">
          <a:xfrm>
            <a:off x="1" y="204502"/>
            <a:ext cx="48684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2"/>
          <p:cNvSpPr txBox="1">
            <a:spLocks/>
          </p:cNvSpPr>
          <p:nvPr/>
        </p:nvSpPr>
        <p:spPr bwMode="auto">
          <a:xfrm>
            <a:off x="348716" y="162586"/>
            <a:ext cx="8134884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 anchor="ctr"/>
          <a:lstStyle>
            <a:lvl1pPr>
              <a:spcBef>
                <a:spcPct val="20000"/>
              </a:spcBef>
              <a:buSzPct val="100000"/>
              <a:buBlip>
                <a:blip r:embed="rId4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8775" indent="-177800">
              <a:spcBef>
                <a:spcPct val="20000"/>
              </a:spcBef>
              <a:buClr>
                <a:srgbClr val="266234"/>
              </a:buClr>
              <a:buSzPct val="14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4988" indent="-155575">
              <a:spcBef>
                <a:spcPct val="20000"/>
              </a:spcBef>
              <a:buClr>
                <a:srgbClr val="266234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14375" indent="-173038">
              <a:spcBef>
                <a:spcPct val="20000"/>
              </a:spcBef>
              <a:buClr>
                <a:srgbClr val="266234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95350" indent="-174625">
              <a:spcBef>
                <a:spcPct val="20000"/>
              </a:spcBef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525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097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669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241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ru-RU" altLang="ru-RU" sz="2400" spc="-20" dirty="0" smtClean="0">
                <a:latin typeface="Proxima Nova" charset="0"/>
                <a:ea typeface="Proxima Nova" charset="0"/>
                <a:cs typeface="Proxima Nova" charset="0"/>
              </a:rPr>
              <a:t>О БАНКЕ</a:t>
            </a:r>
            <a:endParaRPr lang="en-US" altLang="ru-RU" sz="240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6522" y="4180290"/>
            <a:ext cx="5137027" cy="187743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spc="-20" dirty="0" smtClean="0">
                <a:latin typeface="Arial" panose="020B0604020202020204" pitchFamily="34" charset="0"/>
                <a:ea typeface="Proxima Nova" charset="0"/>
              </a:rPr>
              <a:t>АО «РОССЕЛЬХОЗБАНК» – </a:t>
            </a:r>
          </a:p>
          <a:p>
            <a:pPr algn="just"/>
            <a:endParaRPr lang="ru-RU" sz="800" spc="-20" dirty="0" smtClean="0">
              <a:latin typeface="Proxima Nova" charset="0"/>
              <a:ea typeface="Proxima Nova" charset="0"/>
              <a:cs typeface="Proxima Nova" charset="0"/>
            </a:endParaRPr>
          </a:p>
          <a:p>
            <a:pPr algn="just"/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универсальный коммерческий банк, предоставляющий все виды банковских услуг и занимающий лидирующие позиции в финансировании агропромышленного комплекса 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России. 100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% голосующих акций Банка принадлежат Российской 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Федерации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в лице Федерального агентства по управлению государственным имуществом. </a:t>
            </a:r>
          </a:p>
        </p:txBody>
      </p:sp>
      <p:pic>
        <p:nvPicPr>
          <p:cNvPr id="1028" name="Picture 4" descr="C:\Users\Slobodyan-RA\Desktop\Картинки\poster-rosselhozban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343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59"/>
          <p:cNvSpPr/>
          <p:nvPr/>
        </p:nvSpPr>
        <p:spPr>
          <a:xfrm>
            <a:off x="7694807" y="4045603"/>
            <a:ext cx="3996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20" dirty="0" smtClean="0">
                <a:latin typeface="Arial" panose="020B0604020202020204" pitchFamily="34" charset="0"/>
                <a:ea typeface="Proxima Nova" charset="0"/>
              </a:rPr>
              <a:t>ФИЛИАЛЬНАЯ СЕТЬ</a:t>
            </a:r>
            <a:endParaRPr lang="en-US" sz="1200" b="1" spc="-20" dirty="0">
              <a:latin typeface="Arial" panose="020B0604020202020204" pitchFamily="34" charset="0"/>
              <a:ea typeface="Proxima Nova" charset="0"/>
            </a:endParaRPr>
          </a:p>
          <a:p>
            <a:r>
              <a:rPr lang="ru-RU" sz="1000" spc="-20" dirty="0" smtClean="0">
                <a:latin typeface="Arial" panose="020B0604020202020204" pitchFamily="34" charset="0"/>
                <a:ea typeface="Proxima Nova" charset="0"/>
              </a:rPr>
              <a:t>Банк сегодня это более 1 300 офисов обслуживания во всех регионах страны. Вторая филиальная сеть в России.</a:t>
            </a:r>
            <a:endParaRPr lang="en-US" sz="100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3" name="Rectangle 60"/>
          <p:cNvSpPr/>
          <p:nvPr/>
        </p:nvSpPr>
        <p:spPr>
          <a:xfrm>
            <a:off x="7694807" y="4910391"/>
            <a:ext cx="3996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20" dirty="0">
                <a:latin typeface="Arial" panose="020B0604020202020204" pitchFamily="34" charset="0"/>
                <a:ea typeface="Proxima Nova" charset="0"/>
              </a:rPr>
              <a:t>РЕЙТИНГ</a:t>
            </a:r>
            <a:endParaRPr lang="en-US" sz="1200" b="1" spc="-20" dirty="0">
              <a:latin typeface="Arial" panose="020B0604020202020204" pitchFamily="34" charset="0"/>
              <a:ea typeface="Proxima Nova" charset="0"/>
            </a:endParaRPr>
          </a:p>
          <a:p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Международные </a:t>
            </a:r>
            <a:r>
              <a:rPr lang="ru-RU" sz="1000" spc="-20" dirty="0" smtClean="0">
                <a:latin typeface="Arial" panose="020B0604020202020204" pitchFamily="34" charset="0"/>
                <a:ea typeface="Proxima Nova" charset="0"/>
              </a:rPr>
              <a:t>агентства </a:t>
            </a: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Fitch и Moody's  присвоили Банку долгосрочные кредитные </a:t>
            </a:r>
            <a:r>
              <a:rPr lang="ru-RU" sz="1000" spc="-20" dirty="0" smtClean="0">
                <a:latin typeface="Arial" panose="020B0604020202020204" pitchFamily="34" charset="0"/>
                <a:ea typeface="Proxima Nova" charset="0"/>
              </a:rPr>
              <a:t>рейтинги</a:t>
            </a:r>
            <a:endParaRPr lang="en-US" sz="90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14" name="Rectangle 61"/>
          <p:cNvSpPr/>
          <p:nvPr/>
        </p:nvSpPr>
        <p:spPr>
          <a:xfrm>
            <a:off x="7694807" y="5789826"/>
            <a:ext cx="3730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20" dirty="0">
                <a:latin typeface="Arial" panose="020B0604020202020204" pitchFamily="34" charset="0"/>
                <a:ea typeface="Proxima Nova" charset="0"/>
              </a:rPr>
              <a:t>БАНК ДЛЯ ЛЮДЕЙ</a:t>
            </a:r>
            <a:endParaRPr lang="en-US" sz="1200" b="1" spc="-20" dirty="0">
              <a:latin typeface="Arial" panose="020B0604020202020204" pitchFamily="34" charset="0"/>
              <a:ea typeface="Proxima Nova" charset="0"/>
            </a:endParaRPr>
          </a:p>
          <a:p>
            <a:r>
              <a:rPr lang="ru-RU" sz="1000" spc="-20" dirty="0" smtClean="0">
                <a:latin typeface="Arial" panose="020B0604020202020204" pitchFamily="34" charset="0"/>
                <a:ea typeface="Proxima Nova" charset="0"/>
              </a:rPr>
              <a:t>РСХБ стабильно входит В ТОП-5 банков по объему депозитов и кредитов физическим лицам.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70724" y="3717032"/>
            <a:ext cx="4419600" cy="22145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7005537" y="4015663"/>
            <a:ext cx="598487" cy="598488"/>
            <a:chOff x="6008391" y="4132016"/>
            <a:chExt cx="598487" cy="598488"/>
          </a:xfrm>
        </p:grpSpPr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EC696351-4BB5-46BD-8AE2-FB843271F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8391" y="4132016"/>
              <a:ext cx="598487" cy="598488"/>
            </a:xfrm>
            <a:prstGeom prst="ellipse">
              <a:avLst/>
            </a:prstGeom>
            <a:ln>
              <a:solidFill>
                <a:schemeClr val="tx1"/>
              </a:solidFill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1" name="Freeform 79">
              <a:extLst>
                <a:ext uri="{FF2B5EF4-FFF2-40B4-BE49-F238E27FC236}">
                  <a16:creationId xmlns:a16="http://schemas.microsoft.com/office/drawing/2014/main" id="{84A0B217-B971-4A7D-B951-53BA19C130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4754" y="4252666"/>
              <a:ext cx="387350" cy="327025"/>
            </a:xfrm>
            <a:custGeom>
              <a:avLst/>
              <a:gdLst>
                <a:gd name="T0" fmla="*/ 234 w 689"/>
                <a:gd name="T1" fmla="*/ 183 h 582"/>
                <a:gd name="T2" fmla="*/ 232 w 689"/>
                <a:gd name="T3" fmla="*/ 173 h 582"/>
                <a:gd name="T4" fmla="*/ 216 w 689"/>
                <a:gd name="T5" fmla="*/ 65 h 582"/>
                <a:gd name="T6" fmla="*/ 234 w 689"/>
                <a:gd name="T7" fmla="*/ 62 h 582"/>
                <a:gd name="T8" fmla="*/ 232 w 689"/>
                <a:gd name="T9" fmla="*/ 50 h 582"/>
                <a:gd name="T10" fmla="*/ 120 w 689"/>
                <a:gd name="T11" fmla="*/ 0 h 582"/>
                <a:gd name="T12" fmla="*/ 9 w 689"/>
                <a:gd name="T13" fmla="*/ 53 h 582"/>
                <a:gd name="T14" fmla="*/ 12 w 689"/>
                <a:gd name="T15" fmla="*/ 65 h 582"/>
                <a:gd name="T16" fmla="*/ 28 w 689"/>
                <a:gd name="T17" fmla="*/ 173 h 582"/>
                <a:gd name="T18" fmla="*/ 9 w 689"/>
                <a:gd name="T19" fmla="*/ 175 h 582"/>
                <a:gd name="T20" fmla="*/ 2 w 689"/>
                <a:gd name="T21" fmla="*/ 183 h 582"/>
                <a:gd name="T22" fmla="*/ 0 w 689"/>
                <a:gd name="T23" fmla="*/ 204 h 582"/>
                <a:gd name="T24" fmla="*/ 242 w 689"/>
                <a:gd name="T25" fmla="*/ 206 h 582"/>
                <a:gd name="T26" fmla="*/ 244 w 689"/>
                <a:gd name="T27" fmla="*/ 185 h 582"/>
                <a:gd name="T28" fmla="*/ 211 w 689"/>
                <a:gd name="T29" fmla="*/ 173 h 582"/>
                <a:gd name="T30" fmla="*/ 186 w 689"/>
                <a:gd name="T31" fmla="*/ 65 h 582"/>
                <a:gd name="T32" fmla="*/ 211 w 689"/>
                <a:gd name="T33" fmla="*/ 173 h 582"/>
                <a:gd name="T34" fmla="*/ 181 w 689"/>
                <a:gd name="T35" fmla="*/ 65 h 582"/>
                <a:gd name="T36" fmla="*/ 139 w 689"/>
                <a:gd name="T37" fmla="*/ 173 h 582"/>
                <a:gd name="T38" fmla="*/ 109 w 689"/>
                <a:gd name="T39" fmla="*/ 65 h 582"/>
                <a:gd name="T40" fmla="*/ 134 w 689"/>
                <a:gd name="T41" fmla="*/ 173 h 582"/>
                <a:gd name="T42" fmla="*/ 109 w 689"/>
                <a:gd name="T43" fmla="*/ 65 h 582"/>
                <a:gd name="T44" fmla="*/ 104 w 689"/>
                <a:gd name="T45" fmla="*/ 65 h 582"/>
                <a:gd name="T46" fmla="*/ 63 w 689"/>
                <a:gd name="T47" fmla="*/ 173 h 582"/>
                <a:gd name="T48" fmla="*/ 14 w 689"/>
                <a:gd name="T49" fmla="*/ 54 h 582"/>
                <a:gd name="T50" fmla="*/ 229 w 689"/>
                <a:gd name="T51" fmla="*/ 54 h 582"/>
                <a:gd name="T52" fmla="*/ 14 w 689"/>
                <a:gd name="T53" fmla="*/ 60 h 582"/>
                <a:gd name="T54" fmla="*/ 33 w 689"/>
                <a:gd name="T55" fmla="*/ 65 h 582"/>
                <a:gd name="T56" fmla="*/ 58 w 689"/>
                <a:gd name="T57" fmla="*/ 173 h 582"/>
                <a:gd name="T58" fmla="*/ 33 w 689"/>
                <a:gd name="T59" fmla="*/ 65 h 582"/>
                <a:gd name="T60" fmla="*/ 5 w 689"/>
                <a:gd name="T61" fmla="*/ 201 h 582"/>
                <a:gd name="T62" fmla="*/ 11 w 689"/>
                <a:gd name="T63" fmla="*/ 188 h 582"/>
                <a:gd name="T64" fmla="*/ 14 w 689"/>
                <a:gd name="T65" fmla="*/ 178 h 582"/>
                <a:gd name="T66" fmla="*/ 229 w 689"/>
                <a:gd name="T67" fmla="*/ 185 h 582"/>
                <a:gd name="T68" fmla="*/ 239 w 689"/>
                <a:gd name="T69" fmla="*/ 188 h 5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89" h="582">
                  <a:moveTo>
                    <a:pt x="682" y="516"/>
                  </a:moveTo>
                  <a:cubicBezTo>
                    <a:pt x="661" y="516"/>
                    <a:pt x="661" y="516"/>
                    <a:pt x="661" y="516"/>
                  </a:cubicBezTo>
                  <a:cubicBezTo>
                    <a:pt x="661" y="495"/>
                    <a:pt x="661" y="495"/>
                    <a:pt x="661" y="495"/>
                  </a:cubicBezTo>
                  <a:cubicBezTo>
                    <a:pt x="661" y="491"/>
                    <a:pt x="658" y="488"/>
                    <a:pt x="654" y="488"/>
                  </a:cubicBezTo>
                  <a:cubicBezTo>
                    <a:pt x="609" y="488"/>
                    <a:pt x="609" y="488"/>
                    <a:pt x="609" y="488"/>
                  </a:cubicBezTo>
                  <a:cubicBezTo>
                    <a:pt x="609" y="183"/>
                    <a:pt x="609" y="183"/>
                    <a:pt x="609" y="183"/>
                  </a:cubicBezTo>
                  <a:cubicBezTo>
                    <a:pt x="653" y="183"/>
                    <a:pt x="653" y="183"/>
                    <a:pt x="653" y="183"/>
                  </a:cubicBezTo>
                  <a:cubicBezTo>
                    <a:pt x="657" y="183"/>
                    <a:pt x="660" y="180"/>
                    <a:pt x="660" y="176"/>
                  </a:cubicBezTo>
                  <a:cubicBezTo>
                    <a:pt x="660" y="149"/>
                    <a:pt x="660" y="149"/>
                    <a:pt x="660" y="149"/>
                  </a:cubicBezTo>
                  <a:cubicBezTo>
                    <a:pt x="660" y="146"/>
                    <a:pt x="658" y="143"/>
                    <a:pt x="656" y="142"/>
                  </a:cubicBezTo>
                  <a:cubicBezTo>
                    <a:pt x="345" y="1"/>
                    <a:pt x="345" y="1"/>
                    <a:pt x="345" y="1"/>
                  </a:cubicBezTo>
                  <a:cubicBezTo>
                    <a:pt x="343" y="0"/>
                    <a:pt x="341" y="0"/>
                    <a:pt x="339" y="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27" y="143"/>
                    <a:pt x="26" y="146"/>
                    <a:pt x="26" y="149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80"/>
                    <a:pt x="29" y="183"/>
                    <a:pt x="33" y="183"/>
                  </a:cubicBezTo>
                  <a:cubicBezTo>
                    <a:pt x="80" y="183"/>
                    <a:pt x="80" y="183"/>
                    <a:pt x="80" y="183"/>
                  </a:cubicBezTo>
                  <a:cubicBezTo>
                    <a:pt x="80" y="488"/>
                    <a:pt x="80" y="488"/>
                    <a:pt x="80" y="488"/>
                  </a:cubicBezTo>
                  <a:cubicBezTo>
                    <a:pt x="32" y="488"/>
                    <a:pt x="32" y="488"/>
                    <a:pt x="32" y="488"/>
                  </a:cubicBezTo>
                  <a:cubicBezTo>
                    <a:pt x="28" y="488"/>
                    <a:pt x="25" y="491"/>
                    <a:pt x="25" y="495"/>
                  </a:cubicBezTo>
                  <a:cubicBezTo>
                    <a:pt x="25" y="516"/>
                    <a:pt x="25" y="516"/>
                    <a:pt x="25" y="516"/>
                  </a:cubicBezTo>
                  <a:cubicBezTo>
                    <a:pt x="7" y="516"/>
                    <a:pt x="7" y="516"/>
                    <a:pt x="7" y="516"/>
                  </a:cubicBezTo>
                  <a:cubicBezTo>
                    <a:pt x="3" y="516"/>
                    <a:pt x="0" y="520"/>
                    <a:pt x="0" y="523"/>
                  </a:cubicBezTo>
                  <a:cubicBezTo>
                    <a:pt x="0" y="575"/>
                    <a:pt x="0" y="575"/>
                    <a:pt x="0" y="575"/>
                  </a:cubicBezTo>
                  <a:cubicBezTo>
                    <a:pt x="0" y="579"/>
                    <a:pt x="3" y="582"/>
                    <a:pt x="7" y="582"/>
                  </a:cubicBezTo>
                  <a:cubicBezTo>
                    <a:pt x="682" y="582"/>
                    <a:pt x="682" y="582"/>
                    <a:pt x="682" y="582"/>
                  </a:cubicBezTo>
                  <a:cubicBezTo>
                    <a:pt x="686" y="582"/>
                    <a:pt x="689" y="579"/>
                    <a:pt x="689" y="575"/>
                  </a:cubicBezTo>
                  <a:cubicBezTo>
                    <a:pt x="689" y="523"/>
                    <a:pt x="689" y="523"/>
                    <a:pt x="689" y="523"/>
                  </a:cubicBezTo>
                  <a:cubicBezTo>
                    <a:pt x="689" y="520"/>
                    <a:pt x="686" y="516"/>
                    <a:pt x="682" y="516"/>
                  </a:cubicBezTo>
                  <a:moveTo>
                    <a:pt x="595" y="488"/>
                  </a:moveTo>
                  <a:cubicBezTo>
                    <a:pt x="526" y="488"/>
                    <a:pt x="526" y="488"/>
                    <a:pt x="526" y="488"/>
                  </a:cubicBezTo>
                  <a:cubicBezTo>
                    <a:pt x="526" y="183"/>
                    <a:pt x="526" y="183"/>
                    <a:pt x="526" y="183"/>
                  </a:cubicBezTo>
                  <a:cubicBezTo>
                    <a:pt x="595" y="183"/>
                    <a:pt x="595" y="183"/>
                    <a:pt x="595" y="183"/>
                  </a:cubicBezTo>
                  <a:lnTo>
                    <a:pt x="595" y="488"/>
                  </a:lnTo>
                  <a:close/>
                  <a:moveTo>
                    <a:pt x="392" y="183"/>
                  </a:moveTo>
                  <a:cubicBezTo>
                    <a:pt x="512" y="183"/>
                    <a:pt x="512" y="183"/>
                    <a:pt x="512" y="183"/>
                  </a:cubicBezTo>
                  <a:cubicBezTo>
                    <a:pt x="512" y="488"/>
                    <a:pt x="512" y="488"/>
                    <a:pt x="512" y="488"/>
                  </a:cubicBezTo>
                  <a:cubicBezTo>
                    <a:pt x="392" y="488"/>
                    <a:pt x="392" y="488"/>
                    <a:pt x="392" y="488"/>
                  </a:cubicBezTo>
                  <a:lnTo>
                    <a:pt x="392" y="183"/>
                  </a:lnTo>
                  <a:close/>
                  <a:moveTo>
                    <a:pt x="308" y="183"/>
                  </a:moveTo>
                  <a:cubicBezTo>
                    <a:pt x="378" y="183"/>
                    <a:pt x="378" y="183"/>
                    <a:pt x="378" y="183"/>
                  </a:cubicBezTo>
                  <a:cubicBezTo>
                    <a:pt x="378" y="488"/>
                    <a:pt x="378" y="488"/>
                    <a:pt x="378" y="488"/>
                  </a:cubicBezTo>
                  <a:cubicBezTo>
                    <a:pt x="308" y="488"/>
                    <a:pt x="308" y="488"/>
                    <a:pt x="308" y="488"/>
                  </a:cubicBezTo>
                  <a:lnTo>
                    <a:pt x="308" y="183"/>
                  </a:lnTo>
                  <a:close/>
                  <a:moveTo>
                    <a:pt x="178" y="183"/>
                  </a:moveTo>
                  <a:cubicBezTo>
                    <a:pt x="294" y="183"/>
                    <a:pt x="294" y="183"/>
                    <a:pt x="294" y="183"/>
                  </a:cubicBezTo>
                  <a:cubicBezTo>
                    <a:pt x="294" y="488"/>
                    <a:pt x="294" y="488"/>
                    <a:pt x="294" y="488"/>
                  </a:cubicBezTo>
                  <a:cubicBezTo>
                    <a:pt x="178" y="488"/>
                    <a:pt x="178" y="488"/>
                    <a:pt x="178" y="488"/>
                  </a:cubicBezTo>
                  <a:lnTo>
                    <a:pt x="178" y="183"/>
                  </a:lnTo>
                  <a:close/>
                  <a:moveTo>
                    <a:pt x="40" y="153"/>
                  </a:moveTo>
                  <a:cubicBezTo>
                    <a:pt x="342" y="15"/>
                    <a:pt x="342" y="15"/>
                    <a:pt x="342" y="15"/>
                  </a:cubicBezTo>
                  <a:cubicBezTo>
                    <a:pt x="646" y="153"/>
                    <a:pt x="646" y="153"/>
                    <a:pt x="646" y="153"/>
                  </a:cubicBezTo>
                  <a:cubicBezTo>
                    <a:pt x="646" y="169"/>
                    <a:pt x="646" y="169"/>
                    <a:pt x="646" y="169"/>
                  </a:cubicBezTo>
                  <a:cubicBezTo>
                    <a:pt x="40" y="169"/>
                    <a:pt x="40" y="169"/>
                    <a:pt x="40" y="169"/>
                  </a:cubicBezTo>
                  <a:lnTo>
                    <a:pt x="40" y="153"/>
                  </a:lnTo>
                  <a:close/>
                  <a:moveTo>
                    <a:pt x="94" y="183"/>
                  </a:moveTo>
                  <a:cubicBezTo>
                    <a:pt x="164" y="183"/>
                    <a:pt x="164" y="183"/>
                    <a:pt x="164" y="183"/>
                  </a:cubicBezTo>
                  <a:cubicBezTo>
                    <a:pt x="164" y="488"/>
                    <a:pt x="164" y="488"/>
                    <a:pt x="164" y="488"/>
                  </a:cubicBezTo>
                  <a:cubicBezTo>
                    <a:pt x="94" y="488"/>
                    <a:pt x="94" y="488"/>
                    <a:pt x="94" y="488"/>
                  </a:cubicBezTo>
                  <a:lnTo>
                    <a:pt x="94" y="183"/>
                  </a:lnTo>
                  <a:close/>
                  <a:moveTo>
                    <a:pt x="675" y="568"/>
                  </a:moveTo>
                  <a:cubicBezTo>
                    <a:pt x="14" y="568"/>
                    <a:pt x="14" y="568"/>
                    <a:pt x="14" y="568"/>
                  </a:cubicBezTo>
                  <a:cubicBezTo>
                    <a:pt x="14" y="530"/>
                    <a:pt x="14" y="530"/>
                    <a:pt x="14" y="530"/>
                  </a:cubicBezTo>
                  <a:cubicBezTo>
                    <a:pt x="32" y="530"/>
                    <a:pt x="32" y="530"/>
                    <a:pt x="32" y="530"/>
                  </a:cubicBezTo>
                  <a:cubicBezTo>
                    <a:pt x="36" y="530"/>
                    <a:pt x="39" y="527"/>
                    <a:pt x="39" y="523"/>
                  </a:cubicBezTo>
                  <a:cubicBezTo>
                    <a:pt x="39" y="502"/>
                    <a:pt x="39" y="502"/>
                    <a:pt x="39" y="502"/>
                  </a:cubicBezTo>
                  <a:cubicBezTo>
                    <a:pt x="647" y="502"/>
                    <a:pt x="647" y="502"/>
                    <a:pt x="647" y="502"/>
                  </a:cubicBezTo>
                  <a:cubicBezTo>
                    <a:pt x="647" y="523"/>
                    <a:pt x="647" y="523"/>
                    <a:pt x="647" y="523"/>
                  </a:cubicBezTo>
                  <a:cubicBezTo>
                    <a:pt x="647" y="527"/>
                    <a:pt x="650" y="530"/>
                    <a:pt x="654" y="530"/>
                  </a:cubicBezTo>
                  <a:cubicBezTo>
                    <a:pt x="675" y="530"/>
                    <a:pt x="675" y="530"/>
                    <a:pt x="675" y="530"/>
                  </a:cubicBezTo>
                  <a:lnTo>
                    <a:pt x="675" y="568"/>
                  </a:lnTo>
                  <a:close/>
                </a:path>
              </a:pathLst>
            </a:custGeom>
            <a:ln w="6350">
              <a:solidFill>
                <a:schemeClr val="tx1"/>
              </a:solidFill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4" name="Oval 20">
            <a:extLst>
              <a:ext uri="{FF2B5EF4-FFF2-40B4-BE49-F238E27FC236}">
                <a16:creationId xmlns:a16="http://schemas.microsoft.com/office/drawing/2014/main" id="{EC696351-4BB5-46BD-8AE2-FB843271F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538" y="4867728"/>
            <a:ext cx="598487" cy="598488"/>
          </a:xfrm>
          <a:prstGeom prst="ellipse">
            <a:avLst/>
          </a:prstGeom>
          <a:ln>
            <a:solidFill>
              <a:schemeClr val="tx1"/>
            </a:solidFill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7" name="Oval 20">
            <a:extLst>
              <a:ext uri="{FF2B5EF4-FFF2-40B4-BE49-F238E27FC236}">
                <a16:creationId xmlns:a16="http://schemas.microsoft.com/office/drawing/2014/main" id="{EC696351-4BB5-46BD-8AE2-FB843271F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834" y="5729947"/>
            <a:ext cx="598487" cy="598488"/>
          </a:xfrm>
          <a:prstGeom prst="ellipse">
            <a:avLst/>
          </a:prstGeom>
          <a:ln>
            <a:solidFill>
              <a:schemeClr val="tx1"/>
            </a:solidFill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Изображение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986" y="5842047"/>
            <a:ext cx="377364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0" name="Freeform 178"/>
          <p:cNvSpPr>
            <a:spLocks noEditPoints="1"/>
          </p:cNvSpPr>
          <p:nvPr/>
        </p:nvSpPr>
        <p:spPr bwMode="auto">
          <a:xfrm>
            <a:off x="7134805" y="5046143"/>
            <a:ext cx="360000" cy="252000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1031626" fontAlgn="auto">
              <a:spcBef>
                <a:spcPts val="0"/>
              </a:spcBef>
              <a:spcAft>
                <a:spcPts val="0"/>
              </a:spcAft>
            </a:pPr>
            <a:endParaRPr lang="en-US" sz="2000" kern="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899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76"/>
    </mc:Choice>
    <mc:Fallback xmlns="">
      <p:transition spd="slow" advTm="2537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8072" y="6466073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6" name="object 9"/>
          <p:cNvSpPr txBox="1"/>
          <p:nvPr/>
        </p:nvSpPr>
        <p:spPr>
          <a:xfrm>
            <a:off x="263352" y="859954"/>
            <a:ext cx="3612942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Сельская ипотека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19341" y="2266256"/>
            <a:ext cx="12030810" cy="4462772"/>
            <a:chOff x="220233" y="3744572"/>
            <a:chExt cx="12030810" cy="4462771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292237" y="6022928"/>
              <a:ext cx="5530574" cy="529956"/>
              <a:chOff x="5621645" y="5927318"/>
              <a:chExt cx="4147931" cy="529956"/>
            </a:xfrm>
          </p:grpSpPr>
          <p:sp>
            <p:nvSpPr>
              <p:cNvPr id="58" name="Прямоугольник 57"/>
              <p:cNvSpPr/>
              <p:nvPr/>
            </p:nvSpPr>
            <p:spPr>
              <a:xfrm>
                <a:off x="7263986" y="5927318"/>
                <a:ext cx="2505590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до 25 </a:t>
                </a:r>
                <a:r>
                  <a:rPr lang="ru-RU" b="1" spc="-20" dirty="0" smtClean="0">
                    <a:latin typeface="Arial" panose="020B0604020202020204" pitchFamily="34" charset="0"/>
                    <a:ea typeface="Proxima Nova" charset="0"/>
                  </a:rPr>
                  <a:t>лет </a:t>
                </a: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(</a:t>
                </a:r>
                <a:r>
                  <a:rPr lang="ru-RU" b="1" spc="-20" dirty="0" smtClean="0">
                    <a:latin typeface="Arial" panose="020B0604020202020204" pitchFamily="34" charset="0"/>
                    <a:ea typeface="Proxima Nova" charset="0"/>
                  </a:rPr>
                  <a:t>включительно)</a:t>
                </a:r>
                <a:endParaRPr lang="ru-RU" b="1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621645" y="5975477"/>
                <a:ext cx="1296000" cy="48179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17462" indent="0">
                  <a:spcBef>
                    <a:spcPct val="20000"/>
                  </a:spcBef>
                  <a:buSzPct val="100000"/>
                  <a:buFontTx/>
                  <a:buNone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60363" indent="-179388" defTabSz="358775">
                  <a:spcBef>
                    <a:spcPct val="20000"/>
                  </a:spcBef>
                  <a:buClr>
                    <a:srgbClr val="266234"/>
                  </a:buClr>
                  <a:buSzPct val="140000"/>
                  <a:buFont typeface="Arial"/>
                  <a:buChar char="•"/>
                  <a:defRPr sz="1200"/>
                </a:lvl2pPr>
                <a:lvl3pPr marL="536575" indent="-157163">
                  <a:spcBef>
                    <a:spcPct val="20000"/>
                  </a:spcBef>
                  <a:buClr>
                    <a:srgbClr val="266234"/>
                  </a:buClr>
                  <a:buSzPct val="120000"/>
                  <a:buFont typeface="Wingdings" charset="2"/>
                  <a:buChar char="§"/>
                  <a:defRPr sz="1200"/>
                </a:lvl3pPr>
                <a:lvl4pPr marL="715963" indent="-174625">
                  <a:spcBef>
                    <a:spcPct val="20000"/>
                  </a:spcBef>
                  <a:buClr>
                    <a:srgbClr val="266234"/>
                  </a:buClr>
                  <a:buFont typeface="Arial"/>
                  <a:buChar char="–"/>
                  <a:defRPr sz="1200"/>
                </a:lvl4pPr>
                <a:lvl5pPr marL="896938" indent="-176213">
                  <a:spcBef>
                    <a:spcPct val="20000"/>
                  </a:spcBef>
                  <a:buClr>
                    <a:srgbClr val="266234"/>
                  </a:buClr>
                  <a:buSzPct val="50000"/>
                  <a:buFont typeface="Wingdings" charset="2"/>
                  <a:buChar char="u"/>
                  <a:defRPr sz="1200"/>
                </a:lvl5pPr>
                <a:lvl6pPr marL="2514600" indent="-228600">
                  <a:spcBef>
                    <a:spcPct val="20000"/>
                  </a:spcBef>
                  <a:buFont typeface="Arial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/>
                  <a:buChar char="•"/>
                  <a:defRPr sz="2000"/>
                </a:lvl9pPr>
              </a:lstStyle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СРОК </a:t>
                </a:r>
              </a:p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КРЕДИТА</a:t>
                </a:r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>
              <a:off x="292246" y="5374856"/>
              <a:ext cx="3888422" cy="515684"/>
              <a:chOff x="38407" y="5175443"/>
              <a:chExt cx="2916317" cy="515684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1716316" y="5175443"/>
                <a:ext cx="1238408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от </a:t>
                </a:r>
                <a:r>
                  <a:rPr lang="ru-RU" b="1" spc="-20" dirty="0" smtClean="0">
                    <a:latin typeface="Arial" panose="020B0604020202020204" pitchFamily="34" charset="0"/>
                    <a:ea typeface="Proxima Nova" charset="0"/>
                  </a:rPr>
                  <a:t>10</a:t>
                </a: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%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8407" y="5204666"/>
                <a:ext cx="1728185" cy="48646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17462" indent="0">
                  <a:spcBef>
                    <a:spcPct val="20000"/>
                  </a:spcBef>
                  <a:buSzPct val="100000"/>
                  <a:buFontTx/>
                  <a:buNone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60363" indent="-179388" defTabSz="358775">
                  <a:spcBef>
                    <a:spcPct val="20000"/>
                  </a:spcBef>
                  <a:buClr>
                    <a:srgbClr val="266234"/>
                  </a:buClr>
                  <a:buSzPct val="140000"/>
                  <a:buFont typeface="Arial"/>
                  <a:buChar char="•"/>
                  <a:defRPr sz="1200"/>
                </a:lvl2pPr>
                <a:lvl3pPr marL="536575" indent="-157163">
                  <a:spcBef>
                    <a:spcPct val="20000"/>
                  </a:spcBef>
                  <a:buClr>
                    <a:srgbClr val="266234"/>
                  </a:buClr>
                  <a:buSzPct val="120000"/>
                  <a:buFont typeface="Wingdings" charset="2"/>
                  <a:buChar char="§"/>
                  <a:defRPr sz="1200"/>
                </a:lvl3pPr>
                <a:lvl4pPr marL="715963" indent="-174625">
                  <a:spcBef>
                    <a:spcPct val="20000"/>
                  </a:spcBef>
                  <a:buClr>
                    <a:srgbClr val="266234"/>
                  </a:buClr>
                  <a:buFont typeface="Arial"/>
                  <a:buChar char="–"/>
                  <a:defRPr sz="1200"/>
                </a:lvl4pPr>
                <a:lvl5pPr marL="896938" indent="-176213">
                  <a:spcBef>
                    <a:spcPct val="20000"/>
                  </a:spcBef>
                  <a:buClr>
                    <a:srgbClr val="266234"/>
                  </a:buClr>
                  <a:buSzPct val="50000"/>
                  <a:buFont typeface="Wingdings" charset="2"/>
                  <a:buChar char="u"/>
                  <a:defRPr sz="1200"/>
                </a:lvl5pPr>
                <a:lvl6pPr marL="2514600" indent="-228600">
                  <a:spcBef>
                    <a:spcPct val="20000"/>
                  </a:spcBef>
                  <a:buFont typeface="Arial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/>
                  <a:buChar char="•"/>
                  <a:defRPr sz="2000"/>
                </a:lvl9pPr>
              </a:lstStyle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ПЕРВОНАЧАЛЬНЫЙ ВЗНОС</a:t>
                </a:r>
              </a:p>
            </p:txBody>
          </p:sp>
        </p:grpSp>
        <p:grpSp>
          <p:nvGrpSpPr>
            <p:cNvPr id="42" name="Группа 41"/>
            <p:cNvGrpSpPr/>
            <p:nvPr/>
          </p:nvGrpSpPr>
          <p:grpSpPr>
            <a:xfrm>
              <a:off x="220233" y="3767916"/>
              <a:ext cx="12030810" cy="4439427"/>
              <a:chOff x="5730888" y="4225821"/>
              <a:chExt cx="7945342" cy="4439427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7252668" y="4225821"/>
                <a:ext cx="2078279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до 5 млн. руб.   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7230834" y="4491526"/>
                <a:ext cx="2254999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для </a:t>
                </a:r>
                <a:r>
                  <a:rPr lang="ru-RU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недвижимости</a:t>
                </a:r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расположенной </a:t>
                </a:r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на сельских </a:t>
                </a:r>
                <a:r>
                  <a:rPr lang="ru-RU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территориях* </a:t>
                </a:r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(сельских </a:t>
                </a:r>
                <a:r>
                  <a:rPr lang="ru-RU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агломерациях**) </a:t>
                </a:r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Ленинградской области и субъектов </a:t>
                </a:r>
                <a:r>
                  <a:rPr lang="ru-RU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РФ, </a:t>
                </a:r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входящих в состав Дальневосточного федерального </a:t>
                </a:r>
                <a:r>
                  <a:rPr lang="ru-RU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округа</a:t>
                </a:r>
                <a:r>
                  <a:rPr lang="en-US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5730888" y="7525460"/>
                <a:ext cx="784661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900" dirty="0" smtClean="0">
                    <a:latin typeface="Arial" panose="020B0604020202020204" pitchFamily="34" charset="0"/>
                  </a:rPr>
                  <a:t>* Сельские </a:t>
                </a:r>
                <a:r>
                  <a:rPr lang="ru-RU" sz="900" dirty="0">
                    <a:latin typeface="Arial" panose="020B0604020202020204" pitchFamily="34" charset="0"/>
                  </a:rPr>
                  <a:t>территории – сельские поселения или сельские поселения и межселенные территории, объединенные общей территорией в границах муниципального района, сельские населенные пункты, рабочие поселки, входящие в состав городских округов (за исключением городских округов, на территории которых находятся административные центры субъектов </a:t>
                </a:r>
                <a:r>
                  <a:rPr lang="ru-RU" sz="900" dirty="0" smtClean="0">
                    <a:latin typeface="Arial" panose="020B0604020202020204" pitchFamily="34" charset="0"/>
                  </a:rPr>
                  <a:t>РФ)</a:t>
                </a:r>
                <a:endParaRPr lang="ru-RU" sz="9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5747183" y="8222584"/>
                <a:ext cx="7925428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900" dirty="0">
                    <a:latin typeface="Arial" panose="020B0604020202020204" pitchFamily="34" charset="0"/>
                  </a:rPr>
                  <a:t>В указанные понятия не входят внутригородские муниципальные образования гг. Москвы и Санкт-Петербурга, а также муниципальные образования и городские округа Московской области</a:t>
                </a: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5747183" y="8434416"/>
                <a:ext cx="7925428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900" dirty="0" smtClean="0">
                    <a:latin typeface="Arial" panose="020B0604020202020204" pitchFamily="34" charset="0"/>
                  </a:rPr>
                  <a:t>С полным перечнем сельских территорий/сельских агломераций, вы можете ознакомиться в офисах АО «</a:t>
                </a:r>
                <a:r>
                  <a:rPr lang="ru-RU" sz="900" dirty="0" err="1" smtClean="0">
                    <a:latin typeface="Arial" panose="020B0604020202020204" pitchFamily="34" charset="0"/>
                  </a:rPr>
                  <a:t>Россельхозбанк</a:t>
                </a:r>
                <a:r>
                  <a:rPr lang="ru-RU" sz="900" dirty="0" smtClean="0">
                    <a:latin typeface="Arial" panose="020B0604020202020204" pitchFamily="34" charset="0"/>
                  </a:rPr>
                  <a:t>», либо на сайтах территориальных органов власти</a:t>
                </a:r>
                <a:endParaRPr lang="ru-RU" sz="9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5750802" y="7894792"/>
                <a:ext cx="792542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900" dirty="0">
                    <a:latin typeface="Arial" panose="020B0604020202020204" pitchFamily="34" charset="0"/>
                  </a:rPr>
                  <a:t>** Сельские агломерации – сельские территории, а также поселки городского типа, рабочие поселки, не входящие в состав городских округов, и малые города с численностью населения, постоянно проживающего на   территории, не превышающей 30 тыс. человек</a:t>
                </a: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292236" y="3744572"/>
              <a:ext cx="1728000" cy="53742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marL="0">
                <a:spcBef>
                  <a:spcPts val="0"/>
                </a:spcBef>
              </a:pPr>
              <a:r>
                <a:rPr lang="ru-RU" b="0" spc="-20" dirty="0">
                  <a:ea typeface="Proxima Nova" charset="0"/>
                </a:rPr>
                <a:t>СУММА </a:t>
              </a:r>
            </a:p>
            <a:p>
              <a:pPr marL="0">
                <a:spcBef>
                  <a:spcPts val="0"/>
                </a:spcBef>
              </a:pPr>
              <a:r>
                <a:rPr lang="ru-RU" b="0" spc="-20" dirty="0">
                  <a:ea typeface="Proxima Nova" charset="0"/>
                </a:rPr>
                <a:t>КРЕДИТА</a:t>
              </a:r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2495873" y="4731343"/>
              <a:ext cx="2692883" cy="470928"/>
              <a:chOff x="7241420" y="4244005"/>
              <a:chExt cx="1893068" cy="470928"/>
            </a:xfrm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7251026" y="4244005"/>
                <a:ext cx="1883462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до 3 млн. руб. 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7241420" y="4453323"/>
                <a:ext cx="1797814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100" spc="-20" dirty="0">
                    <a:latin typeface="Arial" panose="020B0604020202020204" pitchFamily="34" charset="0"/>
                    <a:ea typeface="Proxima Nova" charset="0"/>
                  </a:rPr>
                  <a:t>в</a:t>
                </a:r>
                <a:r>
                  <a:rPr lang="ru-RU" sz="1100" spc="-20" dirty="0" smtClean="0">
                    <a:latin typeface="Arial" panose="020B0604020202020204" pitchFamily="34" charset="0"/>
                    <a:ea typeface="Proxima Nova" charset="0"/>
                  </a:rPr>
                  <a:t> </a:t>
                </a:r>
                <a:r>
                  <a:rPr lang="ru-RU" sz="1100" spc="-20" dirty="0">
                    <a:latin typeface="Arial" panose="020B0604020202020204" pitchFamily="34" charset="0"/>
                    <a:ea typeface="Proxima Nova" charset="0"/>
                  </a:rPr>
                  <a:t>остальных регионах</a:t>
                </a:r>
              </a:p>
            </p:txBody>
          </p:sp>
        </p:grpSp>
      </p:grpSp>
      <p:pic>
        <p:nvPicPr>
          <p:cNvPr id="2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178348" y="1458632"/>
            <a:ext cx="55305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Ипотечный </a:t>
            </a:r>
            <a:r>
              <a:rPr lang="ru-RU" sz="1400" b="1" spc="-20" dirty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кредит с государственной </a:t>
            </a:r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поддержкой на приобретение или строительство жилого помещения на сельских территориях </a:t>
            </a:r>
            <a:endParaRPr lang="ru-RU" sz="1400" b="1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7" name="object 13"/>
          <p:cNvSpPr/>
          <p:nvPr/>
        </p:nvSpPr>
        <p:spPr>
          <a:xfrm>
            <a:off x="263352" y="1346865"/>
            <a:ext cx="3312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sp>
        <p:nvSpPr>
          <p:cNvPr id="2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84" y="1124744"/>
            <a:ext cx="5818531" cy="43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2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804" y="935369"/>
            <a:ext cx="5954203" cy="438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Группа 52"/>
          <p:cNvGrpSpPr/>
          <p:nvPr/>
        </p:nvGrpSpPr>
        <p:grpSpPr>
          <a:xfrm>
            <a:off x="6744072" y="836712"/>
            <a:ext cx="5289190" cy="4536504"/>
            <a:chOff x="292244" y="1343090"/>
            <a:chExt cx="5289190" cy="4536504"/>
          </a:xfrm>
        </p:grpSpPr>
        <p:sp>
          <p:nvSpPr>
            <p:cNvPr id="36" name="object 9"/>
            <p:cNvSpPr txBox="1"/>
            <p:nvPr/>
          </p:nvSpPr>
          <p:spPr>
            <a:xfrm>
              <a:off x="292244" y="1343090"/>
              <a:ext cx="4032448" cy="477695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>
              <a:defPPr>
                <a:defRPr lang="ru-RU"/>
              </a:defPPr>
              <a:lvl1pPr marL="12700">
                <a:lnSpc>
                  <a:spcPct val="100000"/>
                </a:lnSpc>
                <a:spcBef>
                  <a:spcPts val="125"/>
                </a:spcBef>
                <a:defRPr sz="3000" spc="10">
                  <a:solidFill>
                    <a:srgbClr val="A6CE39"/>
                  </a:solidFill>
                  <a:latin typeface="Arial" panose="020B0604020202020204" pitchFamily="34" charset="0"/>
                </a:defRPr>
              </a:lvl1pPr>
            </a:lstStyle>
            <a:p>
              <a:r>
                <a:rPr lang="ru-RU" dirty="0">
                  <a:solidFill>
                    <a:srgbClr val="35663B"/>
                  </a:solidFill>
                </a:rPr>
                <a:t>Цели кредитования</a:t>
              </a:r>
              <a:endParaRPr dirty="0">
                <a:solidFill>
                  <a:srgbClr val="35663B"/>
                </a:solidFill>
              </a:endParaRP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338946" y="2340287"/>
              <a:ext cx="5242488" cy="3539307"/>
              <a:chOff x="292236" y="2194530"/>
              <a:chExt cx="5242488" cy="3539307"/>
            </a:xfrm>
          </p:grpSpPr>
          <p:sp>
            <p:nvSpPr>
              <p:cNvPr id="23" name="Freeform 5"/>
              <p:cNvSpPr>
                <a:spLocks noEditPoints="1"/>
              </p:cNvSpPr>
              <p:nvPr/>
            </p:nvSpPr>
            <p:spPr bwMode="auto">
              <a:xfrm>
                <a:off x="292241" y="2348880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1" name="Freeform 5"/>
              <p:cNvSpPr>
                <a:spLocks noEditPoints="1"/>
              </p:cNvSpPr>
              <p:nvPr/>
            </p:nvSpPr>
            <p:spPr bwMode="auto">
              <a:xfrm>
                <a:off x="292236" y="3068960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7" name="Freeform 5"/>
              <p:cNvSpPr>
                <a:spLocks noEditPoints="1"/>
              </p:cNvSpPr>
              <p:nvPr/>
            </p:nvSpPr>
            <p:spPr bwMode="auto">
              <a:xfrm>
                <a:off x="302717" y="3789040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8" name="Freeform 5"/>
              <p:cNvSpPr>
                <a:spLocks noEditPoints="1"/>
              </p:cNvSpPr>
              <p:nvPr/>
            </p:nvSpPr>
            <p:spPr bwMode="auto">
              <a:xfrm>
                <a:off x="292244" y="4509120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" name="Прямоугольник 1"/>
              <p:cNvSpPr/>
              <p:nvPr/>
            </p:nvSpPr>
            <p:spPr>
              <a:xfrm>
                <a:off x="894350" y="2194530"/>
                <a:ext cx="464037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Покупка квартиры в готовом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доме </a:t>
                </a: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по договору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купли-продажи</a:t>
                </a: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894351" y="2916814"/>
                <a:ext cx="419353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Покупка квартиры в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строящемся </a:t>
                </a: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доме по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ДДУ/договору уступки прав по ДДУ</a:t>
                </a: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894350" y="3636894"/>
                <a:ext cx="464037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Покупка дома с землей по договору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купли-продажи</a:t>
                </a: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879562" y="4365685"/>
                <a:ext cx="464037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Покупка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земельного </a:t>
                </a: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участка и строительство на нем жилого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дома</a:t>
                </a: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25" name="Freeform 5"/>
              <p:cNvSpPr>
                <a:spLocks noEditPoints="1"/>
              </p:cNvSpPr>
              <p:nvPr/>
            </p:nvSpPr>
            <p:spPr bwMode="auto">
              <a:xfrm>
                <a:off x="292244" y="5306723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879562" y="5149062"/>
                <a:ext cx="464037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Рефинансирование ипотечного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кредита</a:t>
                </a: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,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 </a:t>
                </a: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предоставленного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после 01.01.2020</a:t>
                </a:r>
                <a:r>
                  <a:rPr lang="en-US" sz="1600" spc="-20" dirty="0" smtClean="0">
                    <a:latin typeface="Arial" panose="020B0604020202020204" pitchFamily="34" charset="0"/>
                    <a:ea typeface="Proxima Nova" charset="0"/>
                  </a:rPr>
                  <a:t>*</a:t>
                </a: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</p:grpSp>
        <p:sp>
          <p:nvSpPr>
            <p:cNvPr id="39" name="object 13"/>
            <p:cNvSpPr/>
            <p:nvPr/>
          </p:nvSpPr>
          <p:spPr>
            <a:xfrm>
              <a:off x="316684" y="1902009"/>
              <a:ext cx="3672000" cy="17145"/>
            </a:xfrm>
            <a:custGeom>
              <a:avLst/>
              <a:gdLst/>
              <a:ahLst/>
              <a:cxnLst/>
              <a:rect l="l" t="t" r="r" b="b"/>
              <a:pathLst>
                <a:path w="3461385" h="17145">
                  <a:moveTo>
                    <a:pt x="3460953" y="16683"/>
                  </a:moveTo>
                  <a:lnTo>
                    <a:pt x="3460953" y="0"/>
                  </a:lnTo>
                  <a:lnTo>
                    <a:pt x="0" y="0"/>
                  </a:lnTo>
                  <a:lnTo>
                    <a:pt x="0" y="16683"/>
                  </a:lnTo>
                  <a:lnTo>
                    <a:pt x="3460953" y="16683"/>
                  </a:lnTo>
                  <a:close/>
                </a:path>
              </a:pathLst>
            </a:custGeom>
            <a:solidFill>
              <a:srgbClr val="35663B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A6CE39"/>
                </a:solidFill>
              </a:endParaRPr>
            </a:p>
          </p:txBody>
        </p:sp>
      </p:grpSp>
      <p:pic>
        <p:nvPicPr>
          <p:cNvPr id="56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335360" y="6021288"/>
            <a:ext cx="113628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00" dirty="0" smtClean="0">
                <a:latin typeface="Arial" panose="020B0604020202020204" pitchFamily="34" charset="0"/>
                <a:ea typeface="Segoe UI" panose="020B0502040204020203" pitchFamily="34" charset="0"/>
              </a:rPr>
              <a:t>* </a:t>
            </a:r>
            <a:r>
              <a:rPr lang="ru-RU" sz="900" dirty="0" smtClean="0">
                <a:latin typeface="Arial" panose="020B0604020202020204" pitchFamily="34" charset="0"/>
                <a:ea typeface="Segoe UI" panose="020B0502040204020203" pitchFamily="34" charset="0"/>
              </a:rPr>
              <a:t>И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потечный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кредит должен быть заключен между заемщиком/</a:t>
            </a:r>
            <a:r>
              <a:rPr lang="ru-RU" sz="1000" dirty="0" err="1">
                <a:latin typeface="Arial" panose="020B0604020202020204" pitchFamily="34" charset="0"/>
                <a:ea typeface="Segoe UI" panose="020B0502040204020203" pitchFamily="34" charset="0"/>
              </a:rPr>
              <a:t>созаемщиком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 (при наличии) и АО «ДОМ.РФ»/одним из уполномоченных банков – 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 АО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«</a:t>
            </a:r>
            <a:r>
              <a:rPr lang="ru-RU" sz="1000" dirty="0" err="1">
                <a:latin typeface="Arial" panose="020B0604020202020204" pitchFamily="34" charset="0"/>
                <a:ea typeface="Segoe UI" panose="020B0502040204020203" pitchFamily="34" charset="0"/>
              </a:rPr>
              <a:t>Россельхозбанк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», ПАО Сбербанк, АКБ «</a:t>
            </a:r>
            <a:r>
              <a:rPr lang="ru-RU" sz="1000" dirty="0" err="1">
                <a:latin typeface="Arial" panose="020B0604020202020204" pitchFamily="34" charset="0"/>
                <a:ea typeface="Segoe UI" panose="020B0502040204020203" pitchFamily="34" charset="0"/>
              </a:rPr>
              <a:t>Энергобанк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», РНКБ (ПАО), АК БАРС Банк, ПАО «Дальневосточный банк», Банк «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Левобережный»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(ПАО), </a:t>
            </a:r>
            <a:r>
              <a:rPr lang="en-US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Банк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«Центр-Инвест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»</a:t>
            </a:r>
            <a:r>
              <a:rPr lang="en-US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и соответствовать условиям программы Сельская ипотека АО «</a:t>
            </a:r>
            <a:r>
              <a:rPr lang="ru-RU" sz="1000" dirty="0" err="1" smtClean="0">
                <a:latin typeface="Arial" panose="020B0604020202020204" pitchFamily="34" charset="0"/>
                <a:ea typeface="Segoe UI" panose="020B0502040204020203" pitchFamily="34" charset="0"/>
              </a:rPr>
              <a:t>Россельхозбанка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»</a:t>
            </a:r>
            <a:endParaRPr lang="ru-RU" sz="1000" dirty="0">
              <a:latin typeface="Arial" panose="020B0604020202020204" pitchFamily="34" charset="0"/>
              <a:ea typeface="Segoe UI" panose="020B0502040204020203" pitchFamily="34" charset="0"/>
            </a:endParaRPr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5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61"/>
    </mc:Choice>
    <mc:Fallback xmlns="">
      <p:transition spd="slow" advTm="2246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227478"/>
            <a:ext cx="6103931" cy="4315208"/>
          </a:xfrm>
          <a:prstGeom prst="rect">
            <a:avLst/>
          </a:prstGeom>
        </p:spPr>
      </p:pic>
      <p:sp>
        <p:nvSpPr>
          <p:cNvPr id="36" name="object 9"/>
          <p:cNvSpPr txBox="1"/>
          <p:nvPr/>
        </p:nvSpPr>
        <p:spPr>
          <a:xfrm>
            <a:off x="394529" y="1124744"/>
            <a:ext cx="5581838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Лучшие процентные ставки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pic>
        <p:nvPicPr>
          <p:cNvPr id="26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306785" y="1871112"/>
            <a:ext cx="55305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  <a:cs typeface="Proxima Nova" charset="0"/>
              </a:rPr>
              <a:t>Для </a:t>
            </a:r>
            <a:r>
              <a:rPr lang="ru-RU" sz="1400" b="1" dirty="0" smtClean="0">
                <a:solidFill>
                  <a:srgbClr val="19502E"/>
                </a:solidFill>
                <a:latin typeface="Arial" panose="020B0604020202020204" pitchFamily="34" charset="0"/>
              </a:rPr>
              <a:t>у</a:t>
            </a:r>
            <a:r>
              <a:rPr lang="ru-RU" altLang="ru-RU" sz="1400" b="1" dirty="0" smtClean="0">
                <a:solidFill>
                  <a:srgbClr val="19502E"/>
                </a:solidFill>
                <a:latin typeface="Arial" panose="020B0604020202020204" pitchFamily="34" charset="0"/>
              </a:rPr>
              <a:t>частников </a:t>
            </a:r>
            <a:r>
              <a:rPr lang="ru-RU" altLang="ru-RU" sz="1400" b="1" dirty="0">
                <a:solidFill>
                  <a:srgbClr val="19502E"/>
                </a:solidFill>
                <a:latin typeface="Arial" panose="020B0604020202020204" pitchFamily="34" charset="0"/>
              </a:rPr>
              <a:t>зарплатных проектов </a:t>
            </a:r>
            <a:r>
              <a:rPr lang="ru-RU" altLang="ru-RU" sz="1400" b="1" dirty="0" smtClean="0">
                <a:solidFill>
                  <a:srgbClr val="19502E"/>
                </a:solidFill>
                <a:latin typeface="Arial" panose="020B0604020202020204" pitchFamily="34" charset="0"/>
              </a:rPr>
              <a:t>Банка*</a:t>
            </a:r>
            <a:endParaRPr lang="ru-RU" sz="1400" b="1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7" name="object 13"/>
          <p:cNvSpPr/>
          <p:nvPr/>
        </p:nvSpPr>
        <p:spPr>
          <a:xfrm>
            <a:off x="399131" y="1682519"/>
            <a:ext cx="4860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302532" y="2519184"/>
            <a:ext cx="5610272" cy="1488409"/>
            <a:chOff x="244942" y="2049137"/>
            <a:chExt cx="5610272" cy="1197239"/>
          </a:xfrm>
        </p:grpSpPr>
        <p:sp>
          <p:nvSpPr>
            <p:cNvPr id="29" name="TextBox 28"/>
            <p:cNvSpPr txBox="1"/>
            <p:nvPr/>
          </p:nvSpPr>
          <p:spPr>
            <a:xfrm>
              <a:off x="244942" y="2049137"/>
              <a:ext cx="5275371" cy="64691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marL="0" algn="just">
                <a:spcBef>
                  <a:spcPts val="0"/>
                </a:spcBef>
              </a:pPr>
              <a:r>
                <a:rPr lang="ru-RU" sz="1400" spc="-20" dirty="0" smtClean="0">
                  <a:solidFill>
                    <a:srgbClr val="19502E"/>
                  </a:solidFill>
                  <a:ea typeface="Proxima Nova" charset="0"/>
                </a:rPr>
                <a:t>ПРИОБРЕТЕНИЕ КВАРТИРЫ ПО ДОГОВОРУ КУПЛИ-ПРОДАЖИ/ДОГОВОРУ УЧАСТИЯ В ДОЛЕВОМ СТРОИТЕЛЬСТВЕ</a:t>
              </a:r>
              <a:endParaRPr lang="ru-RU" sz="1400" spc="-20" dirty="0">
                <a:solidFill>
                  <a:srgbClr val="19502E"/>
                </a:solidFill>
                <a:ea typeface="Proxima Nova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77770" y="2708954"/>
              <a:ext cx="5577444" cy="53742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marL="0">
                <a:spcBef>
                  <a:spcPts val="0"/>
                </a:spcBef>
              </a:pPr>
              <a:r>
                <a:rPr lang="ru-RU" spc="-20" dirty="0" smtClean="0">
                  <a:ea typeface="Proxima Nova" charset="0"/>
                </a:rPr>
                <a:t>1,9% </a:t>
              </a:r>
              <a:r>
                <a:rPr lang="ru-RU" b="0" spc="-20" dirty="0" smtClean="0">
                  <a:ea typeface="Proxima Nova" charset="0"/>
                </a:rPr>
                <a:t>- при наличии личного страхования</a:t>
              </a:r>
            </a:p>
            <a:p>
              <a:pPr marL="0">
                <a:spcBef>
                  <a:spcPts val="0"/>
                </a:spcBef>
              </a:pPr>
              <a:r>
                <a:rPr lang="ru-RU" spc="-20" dirty="0" smtClean="0">
                  <a:ea typeface="Proxima Nova" charset="0"/>
                </a:rPr>
                <a:t>2,2% </a:t>
              </a:r>
              <a:r>
                <a:rPr lang="ru-RU" b="0" spc="-20" dirty="0" smtClean="0">
                  <a:ea typeface="Proxima Nova" charset="0"/>
                </a:rPr>
                <a:t>- </a:t>
              </a:r>
              <a:r>
                <a:rPr lang="ru-RU" b="0" spc="-20" dirty="0">
                  <a:ea typeface="Proxima Nova" charset="0"/>
                </a:rPr>
                <a:t>при отсутствии личного страхования</a:t>
              </a: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302532" y="4131557"/>
            <a:ext cx="5610272" cy="1488409"/>
            <a:chOff x="244942" y="2049137"/>
            <a:chExt cx="5610272" cy="1197239"/>
          </a:xfrm>
        </p:grpSpPr>
        <p:sp>
          <p:nvSpPr>
            <p:cNvPr id="72" name="TextBox 71"/>
            <p:cNvSpPr txBox="1"/>
            <p:nvPr/>
          </p:nvSpPr>
          <p:spPr>
            <a:xfrm>
              <a:off x="244942" y="2049137"/>
              <a:ext cx="5275371" cy="64691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marL="0" algn="just">
                <a:spcBef>
                  <a:spcPts val="0"/>
                </a:spcBef>
              </a:pPr>
              <a:r>
                <a:rPr lang="ru-RU" sz="1400" spc="-20" dirty="0" smtClean="0">
                  <a:solidFill>
                    <a:srgbClr val="19502E"/>
                  </a:solidFill>
                  <a:ea typeface="Proxima Nova" charset="0"/>
                </a:rPr>
                <a:t>ПРИОБРЕТЕНИЕ ЖИЛОГО ДОМА С ЗЕМЕЛЬНЫМ УЧАСТКОМ/СТРОИТЕЛЬСТВО ЖИЛОГО ДОМА</a:t>
              </a:r>
              <a:endParaRPr lang="ru-RU" sz="1400" spc="-20" dirty="0">
                <a:solidFill>
                  <a:srgbClr val="19502E"/>
                </a:solidFill>
                <a:ea typeface="Proxima Nova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77770" y="2708954"/>
              <a:ext cx="5577444" cy="53742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marL="0">
                <a:spcBef>
                  <a:spcPts val="0"/>
                </a:spcBef>
              </a:pPr>
              <a:r>
                <a:rPr lang="ru-RU" spc="-20" dirty="0" smtClean="0">
                  <a:ea typeface="Proxima Nova" charset="0"/>
                </a:rPr>
                <a:t>2,5% </a:t>
              </a:r>
              <a:r>
                <a:rPr lang="ru-RU" b="0" spc="-20" dirty="0" smtClean="0">
                  <a:ea typeface="Proxima Nova" charset="0"/>
                </a:rPr>
                <a:t>- </a:t>
              </a:r>
              <a:r>
                <a:rPr lang="ru-RU" b="0" spc="-20" dirty="0">
                  <a:ea typeface="Proxima Nova" charset="0"/>
                </a:rPr>
                <a:t>при наличии личного страхования</a:t>
              </a:r>
            </a:p>
            <a:p>
              <a:pPr marL="0">
                <a:spcBef>
                  <a:spcPts val="0"/>
                </a:spcBef>
              </a:pPr>
              <a:r>
                <a:rPr lang="ru-RU" spc="-20" dirty="0" smtClean="0">
                  <a:ea typeface="Proxima Nova" charset="0"/>
                </a:rPr>
                <a:t>2,7% </a:t>
              </a:r>
              <a:r>
                <a:rPr lang="ru-RU" b="0" spc="-20" dirty="0" smtClean="0">
                  <a:ea typeface="Proxima Nova" charset="0"/>
                </a:rPr>
                <a:t>- </a:t>
              </a:r>
              <a:r>
                <a:rPr lang="ru-RU" b="0" spc="-20" dirty="0">
                  <a:ea typeface="Proxima Nova" charset="0"/>
                </a:rPr>
                <a:t>при отсутствии личного страхования</a:t>
              </a:r>
            </a:p>
          </p:txBody>
        </p:sp>
      </p:grpSp>
      <p:sp>
        <p:nvSpPr>
          <p:cNvPr id="76" name="Прямоугольник 75"/>
          <p:cNvSpPr/>
          <p:nvPr/>
        </p:nvSpPr>
        <p:spPr>
          <a:xfrm>
            <a:off x="96688" y="6237312"/>
            <a:ext cx="11903968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*</a:t>
            </a:r>
            <a:r>
              <a:rPr lang="ru-RU" alt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 </a:t>
            </a:r>
            <a:r>
              <a:rPr lang="ru-RU" alt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Участники зарплатного проекта - физические лица, получающие заработную плату на счет в Банке и имеющие не менее одного зачисления заработной платы на счет в Банке в течение 2 (двух) календарных месяцев, предшествующих дате рассмотрения заявки на кредит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 </a:t>
            </a:r>
          </a:p>
          <a:p>
            <a:endParaRPr lang="ru-RU" sz="1050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520259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82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9"/>
          <p:cNvSpPr txBox="1"/>
          <p:nvPr/>
        </p:nvSpPr>
        <p:spPr>
          <a:xfrm>
            <a:off x="350218" y="980728"/>
            <a:ext cx="5111069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Особые процентные ставки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pic>
        <p:nvPicPr>
          <p:cNvPr id="2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278210" y="1772816"/>
            <a:ext cx="55305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Для работников корпоративных клиентов Банка*</a:t>
            </a:r>
          </a:p>
        </p:txBody>
      </p:sp>
      <p:sp>
        <p:nvSpPr>
          <p:cNvPr id="37" name="object 13"/>
          <p:cNvSpPr/>
          <p:nvPr/>
        </p:nvSpPr>
        <p:spPr>
          <a:xfrm>
            <a:off x="409684" y="1587008"/>
            <a:ext cx="4824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302532" y="2339355"/>
            <a:ext cx="5610272" cy="1488409"/>
            <a:chOff x="244942" y="2049137"/>
            <a:chExt cx="5610272" cy="1197239"/>
          </a:xfrm>
        </p:grpSpPr>
        <p:sp>
          <p:nvSpPr>
            <p:cNvPr id="29" name="TextBox 28"/>
            <p:cNvSpPr txBox="1"/>
            <p:nvPr/>
          </p:nvSpPr>
          <p:spPr>
            <a:xfrm>
              <a:off x="244942" y="2049137"/>
              <a:ext cx="5275371" cy="64691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marL="0" algn="just">
                <a:spcBef>
                  <a:spcPts val="0"/>
                </a:spcBef>
              </a:pPr>
              <a:r>
                <a:rPr lang="ru-RU" sz="1400" spc="-20" dirty="0" smtClean="0">
                  <a:solidFill>
                    <a:srgbClr val="19502E"/>
                  </a:solidFill>
                  <a:ea typeface="Proxima Nova" charset="0"/>
                </a:rPr>
                <a:t>ПРИОБРЕТЕНИЕ КВАРТИРЫ ПО ДОГОВОРУ КУПЛИ-ПРОДАЖИ/ДОГОВОРУ УЧАСТИЯ В ДОЛЕВОМ СТРОИТЕЛЬСТВЕ</a:t>
              </a:r>
              <a:endParaRPr lang="ru-RU" sz="1400" spc="-20" dirty="0">
                <a:solidFill>
                  <a:srgbClr val="19502E"/>
                </a:solidFill>
                <a:ea typeface="Proxima Nova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77770" y="2708954"/>
              <a:ext cx="5577444" cy="53742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marL="0">
                <a:spcBef>
                  <a:spcPts val="0"/>
                </a:spcBef>
              </a:pPr>
              <a:r>
                <a:rPr lang="ru-RU" spc="-20" dirty="0" smtClean="0">
                  <a:ea typeface="Proxima Nova" charset="0"/>
                </a:rPr>
                <a:t>2,2% </a:t>
              </a:r>
              <a:r>
                <a:rPr lang="ru-RU" b="0" spc="-20" dirty="0" smtClean="0">
                  <a:ea typeface="Proxima Nova" charset="0"/>
                </a:rPr>
                <a:t>- </a:t>
              </a:r>
              <a:r>
                <a:rPr lang="ru-RU" b="0" spc="-20" dirty="0">
                  <a:ea typeface="Proxima Nova" charset="0"/>
                </a:rPr>
                <a:t>при наличии личного страхования</a:t>
              </a:r>
            </a:p>
            <a:p>
              <a:pPr marL="0">
                <a:spcBef>
                  <a:spcPts val="0"/>
                </a:spcBef>
              </a:pPr>
              <a:r>
                <a:rPr lang="ru-RU" spc="-20" dirty="0" smtClean="0">
                  <a:ea typeface="Proxima Nova" charset="0"/>
                </a:rPr>
                <a:t>2,5% </a:t>
              </a:r>
              <a:r>
                <a:rPr lang="ru-RU" b="0" spc="-20" dirty="0" smtClean="0">
                  <a:ea typeface="Proxima Nova" charset="0"/>
                </a:rPr>
                <a:t>- </a:t>
              </a:r>
              <a:r>
                <a:rPr lang="ru-RU" b="0" spc="-20" dirty="0">
                  <a:ea typeface="Proxima Nova" charset="0"/>
                </a:rPr>
                <a:t>при отсутствии личного страхования</a:t>
              </a: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302532" y="3951728"/>
            <a:ext cx="5610272" cy="1488409"/>
            <a:chOff x="244942" y="2049137"/>
            <a:chExt cx="5610272" cy="1197239"/>
          </a:xfrm>
        </p:grpSpPr>
        <p:sp>
          <p:nvSpPr>
            <p:cNvPr id="72" name="TextBox 71"/>
            <p:cNvSpPr txBox="1"/>
            <p:nvPr/>
          </p:nvSpPr>
          <p:spPr>
            <a:xfrm>
              <a:off x="244942" y="2049137"/>
              <a:ext cx="5275371" cy="64691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marL="0" algn="just">
                <a:spcBef>
                  <a:spcPts val="0"/>
                </a:spcBef>
              </a:pPr>
              <a:r>
                <a:rPr lang="ru-RU" sz="1400" spc="-20" dirty="0" smtClean="0">
                  <a:solidFill>
                    <a:srgbClr val="19502E"/>
                  </a:solidFill>
                  <a:ea typeface="Proxima Nova" charset="0"/>
                </a:rPr>
                <a:t>ПРИОБРЕТЕНИЕ ЖИЛОГО ДОМА С ЗЕМЕЛЬНЫМ УЧАСТКОМ/СТРОИТЕЛЬСТВО ЖИЛОГО ДОМА</a:t>
              </a:r>
              <a:endParaRPr lang="ru-RU" sz="1400" spc="-20" dirty="0">
                <a:solidFill>
                  <a:srgbClr val="19502E"/>
                </a:solidFill>
                <a:ea typeface="Proxima Nova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77770" y="2708954"/>
              <a:ext cx="5577444" cy="53742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marL="0">
                <a:spcBef>
                  <a:spcPts val="0"/>
                </a:spcBef>
              </a:pPr>
              <a:r>
                <a:rPr lang="ru-RU" spc="-20" dirty="0" smtClean="0">
                  <a:ea typeface="Proxima Nova" charset="0"/>
                </a:rPr>
                <a:t>2,7% </a:t>
              </a:r>
              <a:r>
                <a:rPr lang="ru-RU" b="0" spc="-20" dirty="0" smtClean="0">
                  <a:ea typeface="Proxima Nova" charset="0"/>
                </a:rPr>
                <a:t>- </a:t>
              </a:r>
              <a:r>
                <a:rPr lang="ru-RU" b="0" spc="-20" dirty="0">
                  <a:ea typeface="Proxima Nova" charset="0"/>
                </a:rPr>
                <a:t>при наличии личного страхования</a:t>
              </a:r>
            </a:p>
            <a:p>
              <a:pPr marL="0">
                <a:spcBef>
                  <a:spcPts val="0"/>
                </a:spcBef>
              </a:pPr>
              <a:r>
                <a:rPr lang="ru-RU" spc="-20" dirty="0" smtClean="0">
                  <a:ea typeface="Proxima Nova" charset="0"/>
                </a:rPr>
                <a:t>3,0% </a:t>
              </a:r>
              <a:r>
                <a:rPr lang="ru-RU" b="0" spc="-20" dirty="0" smtClean="0">
                  <a:ea typeface="Proxima Nova" charset="0"/>
                </a:rPr>
                <a:t>- </a:t>
              </a:r>
              <a:r>
                <a:rPr lang="ru-RU" b="0" spc="-20" dirty="0">
                  <a:ea typeface="Proxima Nova" charset="0"/>
                </a:rPr>
                <a:t>при отсутствии личного страхования</a:t>
              </a: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96688" y="6237312"/>
            <a:ext cx="11903968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*</a:t>
            </a:r>
            <a:r>
              <a:rPr lang="ru-RU" alt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 Работники корпоративных клиентов Банка - сотрудники организаций-клиентов АО «</a:t>
            </a:r>
            <a:r>
              <a:rPr lang="ru-RU" altLang="ru-RU" sz="1000" dirty="0" err="1" smtClean="0">
                <a:latin typeface="Arial" panose="020B0604020202020204" pitchFamily="34" charset="0"/>
                <a:ea typeface="Segoe UI" panose="020B0502040204020203" pitchFamily="34" charset="0"/>
              </a:rPr>
              <a:t>Россельхозбанк</a:t>
            </a:r>
            <a:r>
              <a:rPr lang="ru-RU" alt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», </a:t>
            </a:r>
            <a:r>
              <a:rPr lang="ru-RU" altLang="ru-RU" sz="1000" u="sng" dirty="0" smtClean="0">
                <a:latin typeface="Arial" panose="020B0604020202020204" pitchFamily="34" charset="0"/>
                <a:ea typeface="Segoe UI" panose="020B0502040204020203" pitchFamily="34" charset="0"/>
              </a:rPr>
              <a:t>не получающие </a:t>
            </a:r>
            <a:r>
              <a:rPr lang="ru-RU" alt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заработную плату на счет в Банке </a:t>
            </a:r>
            <a:r>
              <a:rPr lang="ru-RU" alt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в </a:t>
            </a:r>
            <a:r>
              <a:rPr lang="ru-RU" alt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течение 2 (двух) календарных месяцев, предшествующих дате рассмотрения заявки на кредит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 </a:t>
            </a:r>
          </a:p>
          <a:p>
            <a:endParaRPr lang="ru-RU" sz="1050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1032431"/>
            <a:ext cx="5381940" cy="380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0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9"/>
          <p:cNvSpPr txBox="1"/>
          <p:nvPr/>
        </p:nvSpPr>
        <p:spPr>
          <a:xfrm>
            <a:off x="312118" y="999778"/>
            <a:ext cx="5111069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Потребительский кредит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pic>
        <p:nvPicPr>
          <p:cNvPr id="2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bject 13"/>
          <p:cNvSpPr/>
          <p:nvPr/>
        </p:nvSpPr>
        <p:spPr>
          <a:xfrm>
            <a:off x="333484" y="1567958"/>
            <a:ext cx="4824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7878" y="1667889"/>
            <a:ext cx="58562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Уникальная возможность оформить кредит под пониженную ставку на первоначальный взнос или ремонт*</a:t>
            </a:r>
            <a:endParaRPr lang="ru-RU" sz="1500" b="1" spc="-20" dirty="0">
              <a:solidFill>
                <a:srgbClr val="19502E"/>
              </a:solidFill>
              <a:latin typeface="Arial" panose="020B0604020202020204" pitchFamily="34" charset="0"/>
              <a:ea typeface="Proxima Nova" charset="0"/>
              <a:cs typeface="Proxima Nova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3351" y="2386407"/>
            <a:ext cx="5530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ДЛЯ РАБОТНИКОВ БЮДЖЕТНЫХ ОРГАНИЗАЦИЙ </a:t>
            </a:r>
            <a:r>
              <a:rPr lang="en-US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/</a:t>
            </a:r>
            <a:endParaRPr lang="ru-RU" sz="1400" b="1" spc="-20" dirty="0" smtClean="0">
              <a:solidFill>
                <a:srgbClr val="19502E"/>
              </a:solidFill>
              <a:latin typeface="Arial" panose="020B0604020202020204" pitchFamily="34" charset="0"/>
              <a:ea typeface="Proxima Nova" charset="0"/>
            </a:endParaRPr>
          </a:p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КОРПОРАТИВНЫХ КЛИЕНТОВ БАНКА</a:t>
            </a:r>
            <a:r>
              <a:rPr lang="en-US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:</a:t>
            </a:r>
            <a:endParaRPr lang="ru-RU" sz="1400" b="1" spc="-20" dirty="0" smtClean="0">
              <a:solidFill>
                <a:srgbClr val="19502E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9310" y="6185622"/>
            <a:ext cx="120953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* 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     Запуск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программы сопутствующего кредитования по сниженным ставкам запланирован на ноябрь 2021 г.</a:t>
            </a:r>
            <a:r>
              <a:rPr lang="ru-RU" alt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 </a:t>
            </a:r>
            <a:r>
              <a:rPr lang="ru-RU" alt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Срок </a:t>
            </a:r>
            <a:r>
              <a:rPr lang="ru-RU" alt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действия специальных условий по потребительскому кредиту до 01.03.2021 г</a:t>
            </a:r>
            <a:r>
              <a:rPr lang="ru-RU" alt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.</a:t>
            </a:r>
            <a:endParaRPr lang="ru-RU" sz="1000" dirty="0" smtClean="0">
              <a:latin typeface="Arial" panose="020B0604020202020204" pitchFamily="34" charset="0"/>
              <a:ea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3351" y="3364633"/>
            <a:ext cx="5530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ДЛЯ РАБОТНИКОВ ОРГАНИЗАЦИЙ, НАХОДЯЩИХСЯ НА ЗАРПЛАТНОМ ОБСЛУЖИВАНИЕ В БАНКЕ</a:t>
            </a:r>
            <a:r>
              <a:rPr lang="en-US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:</a:t>
            </a:r>
            <a:endParaRPr lang="ru-RU" sz="1400" b="1" spc="-20" dirty="0" smtClean="0">
              <a:solidFill>
                <a:srgbClr val="19502E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7885" y="4348079"/>
            <a:ext cx="57194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Условия</a:t>
            </a:r>
            <a:r>
              <a:rPr lang="en-US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:</a:t>
            </a:r>
          </a:p>
          <a:p>
            <a:endParaRPr lang="en-US" sz="500" b="1" spc="-20" dirty="0" smtClean="0">
              <a:solidFill>
                <a:srgbClr val="19502E"/>
              </a:solidFill>
              <a:latin typeface="Arial" panose="020B0604020202020204" pitchFamily="34" charset="0"/>
              <a:ea typeface="Proxima Nova" charset="0"/>
            </a:endParaRPr>
          </a:p>
          <a:p>
            <a:pPr marL="228600" indent="-228600" algn="just">
              <a:buAutoNum type="arabicPeriod"/>
            </a:pPr>
            <a:r>
              <a:rPr lang="ru-RU" sz="1300" dirty="0" smtClean="0">
                <a:latin typeface="Arial" panose="020B0604020202020204" pitchFamily="34" charset="0"/>
              </a:rPr>
              <a:t>Наличие </a:t>
            </a:r>
            <a:r>
              <a:rPr lang="ru-RU" sz="1300" dirty="0">
                <a:latin typeface="Arial" panose="020B0604020202020204" pitchFamily="34" charset="0"/>
              </a:rPr>
              <a:t>на момент заведения </a:t>
            </a:r>
            <a:r>
              <a:rPr lang="ru-RU" sz="1300" dirty="0" smtClean="0">
                <a:latin typeface="Arial" panose="020B0604020202020204" pitchFamily="34" charset="0"/>
              </a:rPr>
              <a:t>сокращенной анкеты/заявки </a:t>
            </a:r>
            <a:r>
              <a:rPr lang="ru-RU" sz="1300" dirty="0">
                <a:latin typeface="Arial" panose="020B0604020202020204" pitchFamily="34" charset="0"/>
              </a:rPr>
              <a:t>на потребительский кредит у </a:t>
            </a:r>
            <a:r>
              <a:rPr lang="ru-RU" sz="1300" dirty="0" smtClean="0">
                <a:latin typeface="Arial" panose="020B0604020202020204" pitchFamily="34" charset="0"/>
              </a:rPr>
              <a:t>клиента </a:t>
            </a:r>
            <a:r>
              <a:rPr lang="ru-RU" sz="1300" dirty="0">
                <a:latin typeface="Arial" panose="020B0604020202020204" pitchFamily="34" charset="0"/>
              </a:rPr>
              <a:t>заведенной в Системе Банка заявки </a:t>
            </a:r>
            <a:r>
              <a:rPr lang="ru-RU" sz="1300" dirty="0" smtClean="0">
                <a:latin typeface="Arial" panose="020B0604020202020204" pitchFamily="34" charset="0"/>
              </a:rPr>
              <a:t>на</a:t>
            </a:r>
            <a:r>
              <a:rPr lang="en-US" sz="1300" dirty="0" smtClean="0">
                <a:latin typeface="Arial" panose="020B0604020202020204" pitchFamily="34" charset="0"/>
              </a:rPr>
              <a:t> </a:t>
            </a:r>
            <a:r>
              <a:rPr lang="ru-RU" sz="1300" dirty="0" smtClean="0">
                <a:latin typeface="Arial" panose="020B0604020202020204" pitchFamily="34" charset="0"/>
              </a:rPr>
              <a:t>Сельскую ипотеку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228600" indent="-228600" algn="just">
              <a:buAutoNum type="arabicPeriod"/>
            </a:pPr>
            <a:r>
              <a:rPr lang="ru-RU" sz="1300" dirty="0" smtClean="0">
                <a:latin typeface="Arial" panose="020B0604020202020204" pitchFamily="34" charset="0"/>
              </a:rPr>
              <a:t>Заключение договора </a:t>
            </a:r>
            <a:r>
              <a:rPr lang="ru-RU" sz="1300" dirty="0">
                <a:latin typeface="Arial" panose="020B0604020202020204" pitchFamily="34" charset="0"/>
              </a:rPr>
              <a:t>по потребительскому кредиту в единую дату с датой заключения кредитного договора по сельской </a:t>
            </a:r>
            <a:r>
              <a:rPr lang="ru-RU" sz="1300" dirty="0" smtClean="0">
                <a:latin typeface="Arial" panose="020B0604020202020204" pitchFamily="34" charset="0"/>
              </a:rPr>
              <a:t>ипотеке</a:t>
            </a:r>
            <a:endParaRPr lang="ru-RU" sz="1300" b="1" spc="-20" dirty="0" smtClean="0">
              <a:solidFill>
                <a:srgbClr val="19502E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2876" y="2954970"/>
            <a:ext cx="55305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spc="-20" dirty="0" smtClean="0">
                <a:latin typeface="Arial" panose="020B0604020202020204" pitchFamily="34" charset="0"/>
                <a:ea typeface="Proxima Nova" charset="0"/>
              </a:rPr>
              <a:t>5,8%</a:t>
            </a:r>
            <a:r>
              <a:rPr lang="ru-RU" sz="1600" b="1" spc="-20" dirty="0" smtClean="0">
                <a:latin typeface="Arial" panose="020B0604020202020204" pitchFamily="34" charset="0"/>
                <a:ea typeface="Proxima Nova" charset="0"/>
              </a:rPr>
              <a:t> - срок кредита от 13 до 36 мес.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63351" y="3934401"/>
            <a:ext cx="55305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spc="-20" dirty="0" smtClean="0">
                <a:latin typeface="Arial" panose="020B0604020202020204" pitchFamily="34" charset="0"/>
                <a:ea typeface="Proxima Nova" charset="0"/>
              </a:rPr>
              <a:t>5,</a:t>
            </a:r>
            <a:r>
              <a:rPr lang="ru-RU" sz="1600" b="1" spc="-20" dirty="0" smtClean="0">
                <a:latin typeface="Arial" panose="020B0604020202020204" pitchFamily="34" charset="0"/>
                <a:ea typeface="Proxima Nova" charset="0"/>
              </a:rPr>
              <a:t>5</a:t>
            </a:r>
            <a:r>
              <a:rPr lang="en-US" sz="1600" b="1" spc="-20" dirty="0" smtClean="0">
                <a:latin typeface="Arial" panose="020B0604020202020204" pitchFamily="34" charset="0"/>
                <a:ea typeface="Proxima Nova" charset="0"/>
              </a:rPr>
              <a:t>%</a:t>
            </a:r>
            <a:r>
              <a:rPr lang="ru-RU" sz="1600" b="1" spc="-20" dirty="0" smtClean="0">
                <a:latin typeface="Arial" panose="020B0604020202020204" pitchFamily="34" charset="0"/>
                <a:ea typeface="Proxima Nova" charset="0"/>
              </a:rPr>
              <a:t> - срок кредита от 13 до 48 мес.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84" y="1124744"/>
            <a:ext cx="5818531" cy="43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7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6" t="53641" b="21266"/>
          <a:stretch/>
        </p:blipFill>
        <p:spPr>
          <a:xfrm>
            <a:off x="0" y="726604"/>
            <a:ext cx="12191999" cy="2206904"/>
          </a:xfrm>
          <a:prstGeom prst="rect">
            <a:avLst/>
          </a:prstGeom>
        </p:spPr>
      </p:pic>
      <p:sp>
        <p:nvSpPr>
          <p:cNvPr id="43" name="object 9"/>
          <p:cNvSpPr txBox="1"/>
          <p:nvPr/>
        </p:nvSpPr>
        <p:spPr>
          <a:xfrm>
            <a:off x="234054" y="2975706"/>
            <a:ext cx="5989206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800" dirty="0">
                <a:solidFill>
                  <a:srgbClr val="35663B"/>
                </a:solidFill>
              </a:rPr>
              <a:t>Требования к заемщикам</a:t>
            </a:r>
            <a:endParaRPr sz="2800" dirty="0">
              <a:solidFill>
                <a:srgbClr val="35663B"/>
              </a:solidFill>
            </a:endParaRPr>
          </a:p>
        </p:txBody>
      </p:sp>
      <p:sp>
        <p:nvSpPr>
          <p:cNvPr id="44" name="object 13"/>
          <p:cNvSpPr/>
          <p:nvPr/>
        </p:nvSpPr>
        <p:spPr>
          <a:xfrm>
            <a:off x="246596" y="3474124"/>
            <a:ext cx="4536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pic>
        <p:nvPicPr>
          <p:cNvPr id="47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9"/>
          <p:cNvSpPr txBox="1"/>
          <p:nvPr/>
        </p:nvSpPr>
        <p:spPr>
          <a:xfrm>
            <a:off x="6751227" y="2973844"/>
            <a:ext cx="5348487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800" dirty="0">
                <a:solidFill>
                  <a:srgbClr val="35663B"/>
                </a:solidFill>
              </a:rPr>
              <a:t>Список документов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01207" y="3516632"/>
            <a:ext cx="528845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ru-RU" sz="1200" spc="-20" dirty="0" smtClean="0">
                <a:latin typeface="Arial" panose="020B0604020202020204" pitchFamily="34" charset="0"/>
                <a:ea typeface="Proxima Nova" charset="0"/>
              </a:rPr>
              <a:t>Заявление-анкета</a:t>
            </a:r>
            <a:endParaRPr lang="ru-RU" sz="1200" spc="-20" dirty="0">
              <a:latin typeface="Arial" panose="020B0604020202020204" pitchFamily="34" charset="0"/>
              <a:ea typeface="Proxima Nova" charset="0"/>
            </a:endParaRPr>
          </a:p>
          <a:p>
            <a:pPr>
              <a:spcBef>
                <a:spcPts val="1800"/>
              </a:spcBef>
            </a:pP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Паспорт гражданина РФ или документ, его заменяющий (удостоверение личности для лиц, которые проходят военную службу) </a:t>
            </a:r>
          </a:p>
          <a:p>
            <a:pPr>
              <a:spcBef>
                <a:spcPts val="1800"/>
              </a:spcBef>
            </a:pP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Для мужчин в возрасте до 27 лет (включительно) – военный билет или удостоверение граждан, подлежащих первичной </a:t>
            </a:r>
            <a:r>
              <a:rPr lang="ru-RU" sz="1200" spc="-20" dirty="0" smtClean="0">
                <a:latin typeface="Arial" panose="020B0604020202020204" pitchFamily="34" charset="0"/>
                <a:ea typeface="Proxima Nova" charset="0"/>
              </a:rPr>
              <a:t>постановке  на </a:t>
            </a: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воинский учет (приписное свидетельство) </a:t>
            </a:r>
          </a:p>
          <a:p>
            <a:pPr>
              <a:spcBef>
                <a:spcPts val="1800"/>
              </a:spcBef>
            </a:pP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Документы о семейном положении/наличии детей</a:t>
            </a:r>
          </a:p>
          <a:p>
            <a:pPr>
              <a:spcBef>
                <a:spcPts val="1800"/>
              </a:spcBef>
            </a:pP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Документы, подтверждающие финансовое состояние и трудовую занятость</a:t>
            </a:r>
          </a:p>
          <a:p>
            <a:pPr>
              <a:spcBef>
                <a:spcPts val="1800"/>
              </a:spcBef>
            </a:pP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Документы по кредитуемому объекту недвижимости</a:t>
            </a:r>
          </a:p>
        </p:txBody>
      </p:sp>
      <p:sp>
        <p:nvSpPr>
          <p:cNvPr id="12" name="object 13"/>
          <p:cNvSpPr/>
          <p:nvPr/>
        </p:nvSpPr>
        <p:spPr>
          <a:xfrm>
            <a:off x="6787619" y="3474696"/>
            <a:ext cx="3492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sp>
        <p:nvSpPr>
          <p:cNvPr id="13" name="object 9"/>
          <p:cNvSpPr txBox="1"/>
          <p:nvPr/>
        </p:nvSpPr>
        <p:spPr>
          <a:xfrm>
            <a:off x="264458" y="4780496"/>
            <a:ext cx="5989206" cy="46230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pPr defTabSz="879174">
              <a:buSzPct val="100000"/>
            </a:pPr>
            <a:r>
              <a:rPr lang="ru-RU" sz="2800" dirty="0">
                <a:solidFill>
                  <a:srgbClr val="35663B"/>
                </a:solidFill>
              </a:rPr>
              <a:t>Жилье должно быть: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675885"/>
              </p:ext>
            </p:extLst>
          </p:nvPr>
        </p:nvGraphicFramePr>
        <p:xfrm>
          <a:off x="191344" y="5272181"/>
          <a:ext cx="6192688" cy="146527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192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201">
                <a:tc>
                  <a:txBody>
                    <a:bodyPr/>
                    <a:lstStyle/>
                    <a:p>
                      <a:pPr marL="0" indent="0" algn="just" defTabSz="879174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пригодным для постоянного проживания (подтверждается комиссией</a:t>
                      </a:r>
                      <a:r>
                        <a:rPr lang="ru-RU" sz="1200" b="0" kern="1200" spc="-2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 из органов местного самоуправления)</a:t>
                      </a:r>
                      <a:r>
                        <a:rPr lang="en-US" sz="1200" b="0" kern="1200" spc="-2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;</a:t>
                      </a:r>
                      <a:endParaRPr lang="ru-RU" sz="1200" b="0" kern="1200" spc="-2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oxima Nova" charset="0"/>
                        <a:cs typeface="Arial" panose="020B0604020202020204" pitchFamily="34" charset="0"/>
                      </a:endParaRPr>
                    </a:p>
                    <a:p>
                      <a:pPr marL="0" indent="0" algn="just" defTabSz="879174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обеспеченным централизованными или автономными инженерными системами</a:t>
                      </a:r>
                      <a:r>
                        <a:rPr lang="ru-RU" sz="1200" b="0" kern="1200" spc="-2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(электроснабжение, водоснабжение, водоотведение, отопление, газифицировано</a:t>
                      </a:r>
                      <a:r>
                        <a:rPr lang="ru-RU" sz="1200" b="0" kern="1200" spc="-2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 – при наличии)</a:t>
                      </a:r>
                    </a:p>
                    <a:p>
                      <a:pPr marL="0" indent="0" algn="just" defTabSz="879174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не менее размера, равного учетной норме площади жилого помещения в расчете</a:t>
                      </a:r>
                      <a:r>
                        <a:rPr lang="en-US" sz="1200" b="0" kern="1200" spc="-2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на 1 члена семьи, установленной органом местного самоуправления</a:t>
                      </a:r>
                    </a:p>
                  </a:txBody>
                  <a:tcPr marL="32717" marR="32717" marT="16358" marB="163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730689"/>
              </p:ext>
            </p:extLst>
          </p:nvPr>
        </p:nvGraphicFramePr>
        <p:xfrm>
          <a:off x="243579" y="3516249"/>
          <a:ext cx="6140453" cy="128044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15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840">
                <a:tc>
                  <a:txBody>
                    <a:bodyPr/>
                    <a:lstStyle/>
                    <a:p>
                      <a:pPr marL="0" indent="0" algn="l" rtl="0" eaLnBrk="0" fontAlgn="base" hangingPunct="0">
                        <a:spcBef>
                          <a:spcPts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lang="ru-RU" sz="1200" b="1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ВОЗРАСТ</a:t>
                      </a:r>
                      <a:endParaRPr lang="ru-RU" sz="1200" b="1" kern="1200" spc="-2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oxima Nova" charset="0"/>
                        <a:cs typeface="Arial" panose="020B0604020202020204" pitchFamily="34" charset="0"/>
                      </a:endParaRPr>
                    </a:p>
                  </a:txBody>
                  <a:tcPr marL="32717" marR="32717" marT="16358" marB="16358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879174" rtl="0" eaLnBrk="0" fontAlgn="base" latinLnBrk="0" hangingPunct="0">
                        <a:spcBef>
                          <a:spcPts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от 21 до 75 лет </a:t>
                      </a:r>
                    </a:p>
                  </a:txBody>
                  <a:tcPr marL="32717" marR="32717" marT="16358" marB="1635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168"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СТАЖ РАБОТЫ</a:t>
                      </a:r>
                      <a:endParaRPr lang="ru-RU" sz="1200" b="1" kern="1200" spc="-2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oxima Nova" charset="0"/>
                        <a:cs typeface="Arial" panose="020B0604020202020204" pitchFamily="34" charset="0"/>
                      </a:endParaRPr>
                    </a:p>
                  </a:txBody>
                  <a:tcPr marL="32717" marR="32717" marT="16358" marB="16358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879174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3 месяца на последнем (текущем) месте работы</a:t>
                      </a:r>
                      <a:endParaRPr lang="ru-RU" sz="1200" b="0" kern="1200" spc="-2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oxima Nova" charset="0"/>
                        <a:cs typeface="Arial" panose="020B0604020202020204" pitchFamily="34" charset="0"/>
                      </a:endParaRPr>
                    </a:p>
                  </a:txBody>
                  <a:tcPr marL="32717" marR="32717" marT="16358" marB="1635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434"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СОЗАЕМЩИКИ</a:t>
                      </a:r>
                      <a:endParaRPr lang="ru-RU" sz="1200" b="1" kern="1200" spc="-2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oxima Nova" charset="0"/>
                        <a:cs typeface="Arial" panose="020B0604020202020204" pitchFamily="34" charset="0"/>
                      </a:endParaRPr>
                    </a:p>
                  </a:txBody>
                  <a:tcPr marL="32717" marR="32717" marT="16358" marB="16358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879174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Супруг(а) заемщика (при отсутствии брачного договора</a:t>
                      </a:r>
                      <a:r>
                        <a:rPr lang="en-US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 контракта)</a:t>
                      </a:r>
                    </a:p>
                    <a:p>
                      <a:pPr marL="0" indent="0" algn="l" defTabSz="879174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Для увеличения суммы кредита в качестве созаемщика можно привлечь до 3-х человек (не только родственников)</a:t>
                      </a:r>
                    </a:p>
                  </a:txBody>
                  <a:tcPr marL="32717" marR="32717" marT="16358" marB="1635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" name="object 13"/>
          <p:cNvSpPr/>
          <p:nvPr/>
        </p:nvSpPr>
        <p:spPr>
          <a:xfrm>
            <a:off x="217409" y="5227354"/>
            <a:ext cx="3744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8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4"/>
    </mc:Choice>
    <mc:Fallback xmlns="">
      <p:transition spd="slow" advTm="2542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8072" y="6466073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pic>
        <p:nvPicPr>
          <p:cNvPr id="1026" name="Picture 2" descr="C:\Users\Slobodyan-RA\AppData\Local\Temp\notesFFF692\~59960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2" r="26850"/>
          <a:stretch/>
        </p:blipFill>
        <p:spPr bwMode="auto">
          <a:xfrm>
            <a:off x="6135841" y="1258094"/>
            <a:ext cx="5799202" cy="513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19336" y="5712771"/>
            <a:ext cx="57573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5EA038"/>
              </a:buClr>
            </a:pPr>
            <a:r>
              <a:rPr lang="ru-RU" sz="800" dirty="0" smtClean="0">
                <a:latin typeface="Arial" panose="020B0604020202020204" pitchFamily="34" charset="0"/>
              </a:rPr>
              <a:t>* После </a:t>
            </a:r>
            <a:r>
              <a:rPr lang="ru-RU" sz="800" dirty="0">
                <a:latin typeface="Arial" panose="020B0604020202020204" pitchFamily="34" charset="0"/>
              </a:rPr>
              <a:t>регистрации ДДУ денежные средства с аккредитива будут направлены на счет застройщика. После </a:t>
            </a:r>
            <a:r>
              <a:rPr lang="ru-RU" sz="800" dirty="0" smtClean="0">
                <a:latin typeface="Arial" panose="020B0604020202020204" pitchFamily="34" charset="0"/>
              </a:rPr>
              <a:t> регистрации </a:t>
            </a:r>
            <a:r>
              <a:rPr lang="ru-RU" sz="800" dirty="0">
                <a:latin typeface="Arial" panose="020B0604020202020204" pitchFamily="34" charset="0"/>
              </a:rPr>
              <a:t>ипотеки в пользу Банка готовой квартиры/жилого дома с земельным участком денежные средства будут направлены продавцу недвижимости. После регистрации ипотеки в пользу Банка земельного участка с момента государственной регистрации перехода права собственности денежные средства направляются продавцу. Денежные средства Подрядной организации за 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</a:t>
            </a:r>
            <a:r>
              <a:rPr lang="ru-RU" sz="800" dirty="0" smtClean="0">
                <a:latin typeface="Arial" panose="020B0604020202020204" pitchFamily="34" charset="0"/>
              </a:rPr>
              <a:t>работ</a:t>
            </a:r>
            <a:endParaRPr lang="ru-RU" sz="80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3" name="object 9"/>
          <p:cNvSpPr txBox="1"/>
          <p:nvPr/>
        </p:nvSpPr>
        <p:spPr>
          <a:xfrm>
            <a:off x="191344" y="546732"/>
            <a:ext cx="7128792" cy="46230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900" dirty="0" smtClean="0">
                <a:solidFill>
                  <a:srgbClr val="35663B"/>
                </a:solidFill>
              </a:rPr>
              <a:t>Шаги для получения Сельской ипотеки</a:t>
            </a:r>
            <a:endParaRPr sz="2900" dirty="0">
              <a:solidFill>
                <a:srgbClr val="35663B"/>
              </a:solidFill>
            </a:endParaRPr>
          </a:p>
        </p:txBody>
      </p:sp>
      <p:sp>
        <p:nvSpPr>
          <p:cNvPr id="24" name="object 13"/>
          <p:cNvSpPr/>
          <p:nvPr/>
        </p:nvSpPr>
        <p:spPr>
          <a:xfrm>
            <a:off x="187209" y="1064752"/>
            <a:ext cx="6984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sp>
        <p:nvSpPr>
          <p:cNvPr id="2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4034" y="1244377"/>
            <a:ext cx="5753568" cy="4321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342900" indent="-342900">
              <a:spcBef>
                <a:spcPts val="0"/>
              </a:spcBef>
              <a:buAutoNum type="arabicPeriod"/>
            </a:pPr>
            <a:r>
              <a:rPr lang="ru-RU" sz="1400" spc="-20" dirty="0" smtClean="0">
                <a:solidFill>
                  <a:srgbClr val="19502E"/>
                </a:solidFill>
                <a:ea typeface="Proxima Nova" charset="0"/>
              </a:rPr>
              <a:t>ПОДАЙТЕ ЗАЯВКУ В ОФИСЕ БАНКА ИЛИ НА САЙТЕ «СВОЕ ЖИЛЬЕ»</a:t>
            </a:r>
          </a:p>
          <a:p>
            <a:pPr marL="0">
              <a:spcBef>
                <a:spcPts val="0"/>
              </a:spcBef>
            </a:pPr>
            <a:endParaRPr lang="ru-RU" sz="500" spc="-20" dirty="0" smtClean="0">
              <a:solidFill>
                <a:srgbClr val="19502E"/>
              </a:solidFill>
              <a:ea typeface="Proxima Nova" charset="0"/>
            </a:endParaRPr>
          </a:p>
          <a:p>
            <a:pPr marL="371475" algn="just">
              <a:spcBef>
                <a:spcPts val="0"/>
              </a:spcBef>
            </a:pPr>
            <a:r>
              <a:rPr lang="ru-RU" altLang="ru-RU" sz="1300" b="0" dirty="0"/>
              <a:t>предъявите паспорт, документы о семейном положении</a:t>
            </a:r>
            <a:r>
              <a:rPr lang="ru-RU" altLang="ru-RU" sz="1300" b="0" dirty="0" smtClean="0"/>
              <a:t>/ наличии </a:t>
            </a:r>
            <a:r>
              <a:rPr lang="ru-RU" altLang="ru-RU" sz="1300" b="0" dirty="0"/>
              <a:t>детей и документы, подтверждающие финансовое состояние и трудовую </a:t>
            </a:r>
            <a:r>
              <a:rPr lang="ru-RU" altLang="ru-RU" sz="1300" b="0" dirty="0" smtClean="0"/>
              <a:t>занятость</a:t>
            </a:r>
          </a:p>
          <a:p>
            <a:pPr marL="371475" algn="just">
              <a:spcBef>
                <a:spcPts val="0"/>
              </a:spcBef>
            </a:pPr>
            <a:endParaRPr lang="ru-RU" altLang="ru-RU" sz="200" b="0" dirty="0"/>
          </a:p>
          <a:p>
            <a:pPr marL="0">
              <a:spcBef>
                <a:spcPts val="0"/>
              </a:spcBef>
            </a:pPr>
            <a:endParaRPr lang="ru-RU" sz="1000" spc="-20" dirty="0" smtClean="0">
              <a:solidFill>
                <a:srgbClr val="19502E"/>
              </a:solidFill>
              <a:ea typeface="Proxima Nova" charset="0"/>
            </a:endParaRPr>
          </a:p>
          <a:p>
            <a:pPr marL="342900" lvl="0" indent="-342900">
              <a:spcBef>
                <a:spcPts val="0"/>
              </a:spcBef>
              <a:buAutoNum type="arabicPeriod" startAt="2"/>
            </a:pPr>
            <a:r>
              <a:rPr lang="ru-RU" sz="1400" spc="-20" dirty="0" smtClean="0">
                <a:solidFill>
                  <a:srgbClr val="19502E"/>
                </a:solidFill>
                <a:ea typeface="Proxima Nova" charset="0"/>
              </a:rPr>
              <a:t>ПОСЛЕ </a:t>
            </a:r>
            <a:r>
              <a:rPr lang="ru-RU" sz="1400" spc="-20" dirty="0">
                <a:solidFill>
                  <a:srgbClr val="19502E"/>
                </a:solidFill>
                <a:ea typeface="Proxima Nova" charset="0"/>
              </a:rPr>
              <a:t>ПОЛУЧЕНИЯ ПОЛОЖИТЕЛЬНОГО РЕШЕНИЯ </a:t>
            </a:r>
            <a:r>
              <a:rPr lang="ru-RU" sz="1400" spc="-20" dirty="0" smtClean="0">
                <a:solidFill>
                  <a:srgbClr val="19502E"/>
                </a:solidFill>
                <a:ea typeface="Proxima Nova" charset="0"/>
              </a:rPr>
              <a:t>               </a:t>
            </a:r>
          </a:p>
          <a:p>
            <a:pPr marL="0" lvl="0">
              <a:spcBef>
                <a:spcPts val="0"/>
              </a:spcBef>
            </a:pPr>
            <a:r>
              <a:rPr lang="ru-RU" sz="1400" spc="-20" dirty="0" smtClean="0">
                <a:solidFill>
                  <a:srgbClr val="19502E"/>
                </a:solidFill>
                <a:ea typeface="Proxima Nova" charset="0"/>
              </a:rPr>
              <a:t>       </a:t>
            </a:r>
            <a:r>
              <a:rPr lang="ru-RU" sz="500" spc="-20" dirty="0" smtClean="0">
                <a:solidFill>
                  <a:srgbClr val="19502E"/>
                </a:solidFill>
                <a:ea typeface="Proxima Nova" charset="0"/>
              </a:rPr>
              <a:t> </a:t>
            </a:r>
            <a:r>
              <a:rPr lang="ru-RU" sz="1400" spc="-20" dirty="0" smtClean="0">
                <a:solidFill>
                  <a:srgbClr val="19502E"/>
                </a:solidFill>
                <a:ea typeface="Proxima Nova" charset="0"/>
              </a:rPr>
              <a:t>ПО  </a:t>
            </a:r>
            <a:r>
              <a:rPr lang="ru-RU" sz="1400" spc="-20" dirty="0">
                <a:solidFill>
                  <a:srgbClr val="19502E"/>
                </a:solidFill>
                <a:ea typeface="Proxima Nova" charset="0"/>
              </a:rPr>
              <a:t>ЗАЯВКЕ НА </a:t>
            </a:r>
            <a:r>
              <a:rPr lang="ru-RU" sz="1400" spc="-20" dirty="0" smtClean="0">
                <a:solidFill>
                  <a:srgbClr val="19502E"/>
                </a:solidFill>
                <a:ea typeface="Proxima Nova" charset="0"/>
              </a:rPr>
              <a:t>КРЕДИТ</a:t>
            </a:r>
          </a:p>
          <a:p>
            <a:pPr marL="0" lvl="0">
              <a:spcBef>
                <a:spcPts val="0"/>
              </a:spcBef>
            </a:pPr>
            <a:endParaRPr lang="ru-RU" sz="500" spc="-20" dirty="0" smtClean="0">
              <a:solidFill>
                <a:srgbClr val="19502E"/>
              </a:solidFill>
              <a:ea typeface="Proxima Nova" charset="0"/>
            </a:endParaRPr>
          </a:p>
          <a:p>
            <a:pPr marL="361950" lvl="0" algn="just"/>
            <a:r>
              <a:rPr lang="ru-RU" altLang="ru-RU" sz="1300" b="0" dirty="0" smtClean="0"/>
              <a:t>подберите </a:t>
            </a:r>
            <a:r>
              <a:rPr lang="ru-RU" altLang="ru-RU" sz="1300" b="0" dirty="0"/>
              <a:t>объект в соответствии с целью ипотечного кредита и предоставьте документы по объекту недвижимости (полный перечень документов размещен на сайте Банка</a:t>
            </a:r>
            <a:r>
              <a:rPr lang="en-US" altLang="ru-RU" sz="1300" b="0" dirty="0"/>
              <a:t>)</a:t>
            </a:r>
            <a:r>
              <a:rPr lang="ru-RU" altLang="ru-RU" sz="1300" b="0" dirty="0"/>
              <a:t>. </a:t>
            </a:r>
            <a:r>
              <a:rPr lang="ru-RU" altLang="ru-RU" sz="1300" b="0" dirty="0" smtClean="0"/>
              <a:t>После </a:t>
            </a:r>
            <a:r>
              <a:rPr lang="ru-RU" altLang="ru-RU" sz="1300" b="0" dirty="0"/>
              <a:t>подбора объекта заявка направляется в МСХ на согласование</a:t>
            </a:r>
            <a:endParaRPr lang="ru-RU" sz="1300" b="0" dirty="0"/>
          </a:p>
          <a:p>
            <a:pPr marL="0" lvl="0">
              <a:spcBef>
                <a:spcPts val="0"/>
              </a:spcBef>
            </a:pPr>
            <a:endParaRPr lang="ru-RU" sz="1000" spc="-20" dirty="0" smtClean="0">
              <a:solidFill>
                <a:srgbClr val="19502E"/>
              </a:solidFill>
              <a:ea typeface="Proxima Nova" charset="0"/>
            </a:endParaRPr>
          </a:p>
          <a:p>
            <a:pPr marL="342900" lvl="0" indent="-342900">
              <a:spcBef>
                <a:spcPts val="0"/>
              </a:spcBef>
              <a:buAutoNum type="arabicPeriod" startAt="3"/>
            </a:pPr>
            <a:r>
              <a:rPr lang="ru-RU" sz="1400" spc="-20" dirty="0" smtClean="0">
                <a:solidFill>
                  <a:srgbClr val="19502E"/>
                </a:solidFill>
                <a:ea typeface="Proxima Nova" charset="0"/>
              </a:rPr>
              <a:t>В ДЕНЬ ПОЛУЧЕНИЯ КРЕДИТА</a:t>
            </a:r>
          </a:p>
          <a:p>
            <a:pPr marL="0" lvl="0">
              <a:spcBef>
                <a:spcPts val="0"/>
              </a:spcBef>
            </a:pPr>
            <a:endParaRPr lang="ru-RU" sz="500" spc="-20" dirty="0" smtClean="0">
              <a:solidFill>
                <a:srgbClr val="19502E"/>
              </a:solidFill>
              <a:ea typeface="Proxima Nova" charset="0"/>
            </a:endParaRPr>
          </a:p>
          <a:p>
            <a:pPr marL="361950" algn="just">
              <a:spcBef>
                <a:spcPts val="0"/>
              </a:spcBef>
            </a:pPr>
            <a:r>
              <a:rPr lang="ru-RU" sz="1300" b="0" dirty="0" smtClean="0"/>
              <a:t>принесите </a:t>
            </a:r>
            <a:r>
              <a:rPr lang="ru-RU" sz="1300" b="0" dirty="0"/>
              <a:t>подписанный Договор купли </a:t>
            </a:r>
            <a:r>
              <a:rPr lang="ru-RU" sz="1300" b="0" dirty="0" smtClean="0"/>
              <a:t>продажи/ДДУ/Договор </a:t>
            </a:r>
            <a:r>
              <a:rPr lang="ru-RU" sz="1300" b="0" dirty="0"/>
              <a:t>подряда в офис </a:t>
            </a:r>
            <a:r>
              <a:rPr lang="ru-RU" sz="1300" b="0" dirty="0" smtClean="0"/>
              <a:t>Банка</a:t>
            </a:r>
          </a:p>
          <a:p>
            <a:pPr marL="361950" algn="just">
              <a:spcBef>
                <a:spcPts val="0"/>
              </a:spcBef>
            </a:pPr>
            <a:endParaRPr lang="ru-RU" sz="200" b="0" dirty="0" smtClean="0"/>
          </a:p>
          <a:p>
            <a:pPr marL="361950">
              <a:spcBef>
                <a:spcPts val="0"/>
              </a:spcBef>
            </a:pPr>
            <a:r>
              <a:rPr lang="ru-RU" sz="1300" b="0" dirty="0" smtClean="0"/>
              <a:t>подпишите </a:t>
            </a:r>
            <a:r>
              <a:rPr lang="ru-RU" sz="1300" b="0" dirty="0"/>
              <a:t>кредитно-обеспечительную </a:t>
            </a:r>
            <a:r>
              <a:rPr lang="ru-RU" sz="1300" b="0" dirty="0" smtClean="0"/>
              <a:t>документацию (кредитные средства </a:t>
            </a:r>
            <a:r>
              <a:rPr lang="ru-RU" sz="1300" b="0" dirty="0"/>
              <a:t>будут направлены на </a:t>
            </a:r>
            <a:r>
              <a:rPr lang="ru-RU" sz="1300" b="0" dirty="0" smtClean="0"/>
              <a:t>аккредитив)</a:t>
            </a:r>
          </a:p>
          <a:p>
            <a:pPr marL="361950">
              <a:spcBef>
                <a:spcPts val="0"/>
              </a:spcBef>
            </a:pPr>
            <a:endParaRPr lang="ru-RU" sz="200" b="0" dirty="0" smtClean="0"/>
          </a:p>
          <a:p>
            <a:pPr marL="361950">
              <a:spcBef>
                <a:spcPts val="0"/>
              </a:spcBef>
            </a:pPr>
            <a:r>
              <a:rPr lang="ru-RU" sz="1300" b="0" dirty="0" smtClean="0"/>
              <a:t>зарегистрируйте в </a:t>
            </a:r>
            <a:r>
              <a:rPr lang="ru-RU" sz="1300" b="0" dirty="0"/>
              <a:t>ФРС залог в пользу Банка</a:t>
            </a:r>
            <a:r>
              <a:rPr lang="en-US" sz="1300" b="0" dirty="0" smtClean="0"/>
              <a:t>*</a:t>
            </a:r>
            <a:endParaRPr lang="ru-RU" sz="1300" b="0" dirty="0"/>
          </a:p>
          <a:p>
            <a:pPr marL="342900" indent="-342900">
              <a:spcBef>
                <a:spcPts val="0"/>
              </a:spcBef>
              <a:buFontTx/>
              <a:buAutoNum type="arabicPeriod" startAt="3"/>
            </a:pPr>
            <a:endParaRPr lang="ru-RU" sz="1400" b="0" dirty="0"/>
          </a:p>
          <a:p>
            <a:pPr marL="342900" lvl="0" indent="-342900">
              <a:spcBef>
                <a:spcPts val="0"/>
              </a:spcBef>
              <a:buAutoNum type="arabicPeriod" startAt="3"/>
            </a:pPr>
            <a:endParaRPr lang="ru-RU" sz="1400" b="0" spc="-20" dirty="0" smtClean="0">
              <a:solidFill>
                <a:srgbClr val="19502E"/>
              </a:solidFill>
              <a:ea typeface="Proxima Nova" charset="0"/>
            </a:endParaRPr>
          </a:p>
          <a:p>
            <a:pPr marL="0">
              <a:spcBef>
                <a:spcPts val="0"/>
              </a:spcBef>
            </a:pPr>
            <a:endParaRPr lang="ru-RU" sz="1400" spc="-20" dirty="0">
              <a:solidFill>
                <a:srgbClr val="19502E"/>
              </a:solidFill>
              <a:ea typeface="Proxima No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62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67"/>
    </mc:Choice>
    <mc:Fallback xmlns="">
      <p:transition spd="slow" advTm="25867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7483</TotalTime>
  <Words>1313</Words>
  <Application>Microsoft Office PowerPoint</Application>
  <PresentationFormat>Широкоэкранный</PresentationFormat>
  <Paragraphs>168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맑은 고딕</vt:lpstr>
      <vt:lpstr>Arial</vt:lpstr>
      <vt:lpstr>Arial Narrow</vt:lpstr>
      <vt:lpstr>Calibri</vt:lpstr>
      <vt:lpstr>Proxima Nova</vt:lpstr>
      <vt:lpstr>Segoe UI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Россельхозбанк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Бадаев Д.С.</dc:creator>
  <cp:lastModifiedBy>Нечаева Анастасия Юрьевна</cp:lastModifiedBy>
  <cp:revision>463</cp:revision>
  <cp:lastPrinted>2020-11-12T07:14:18Z</cp:lastPrinted>
  <dcterms:created xsi:type="dcterms:W3CDTF">2019-11-26T12:29:04Z</dcterms:created>
  <dcterms:modified xsi:type="dcterms:W3CDTF">2020-11-16T10:15:38Z</dcterms:modified>
</cp:coreProperties>
</file>